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9"/>
  </p:notesMasterIdLst>
  <p:sldIdLst>
    <p:sldId id="400" r:id="rId2"/>
    <p:sldId id="403" r:id="rId3"/>
    <p:sldId id="361" r:id="rId4"/>
    <p:sldId id="364" r:id="rId5"/>
    <p:sldId id="405" r:id="rId6"/>
    <p:sldId id="367" r:id="rId7"/>
    <p:sldId id="349" r:id="rId8"/>
    <p:sldId id="350" r:id="rId9"/>
    <p:sldId id="351" r:id="rId10"/>
    <p:sldId id="404" r:id="rId11"/>
    <p:sldId id="343" r:id="rId12"/>
    <p:sldId id="401" r:id="rId13"/>
    <p:sldId id="399" r:id="rId14"/>
    <p:sldId id="347" r:id="rId15"/>
    <p:sldId id="294" r:id="rId16"/>
    <p:sldId id="261" r:id="rId17"/>
    <p:sldId id="402" r:id="rId18"/>
    <p:sldId id="371" r:id="rId19"/>
    <p:sldId id="396" r:id="rId20"/>
    <p:sldId id="397" r:id="rId21"/>
    <p:sldId id="368" r:id="rId22"/>
    <p:sldId id="377" r:id="rId23"/>
    <p:sldId id="378" r:id="rId24"/>
    <p:sldId id="388" r:id="rId25"/>
    <p:sldId id="389" r:id="rId26"/>
    <p:sldId id="390" r:id="rId27"/>
    <p:sldId id="3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A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4" autoAdjust="0"/>
    <p:restoredTop sz="86429" autoAdjust="0"/>
  </p:normalViewPr>
  <p:slideViewPr>
    <p:cSldViewPr>
      <p:cViewPr>
        <p:scale>
          <a:sx n="91" d="100"/>
          <a:sy n="91" d="100"/>
        </p:scale>
        <p:origin x="1052" y="36"/>
      </p:cViewPr>
      <p:guideLst>
        <p:guide orient="horz" pos="2160"/>
        <p:guide pos="2880"/>
      </p:guideLst>
    </p:cSldViewPr>
  </p:slideViewPr>
  <p:outlineViewPr>
    <p:cViewPr>
      <p:scale>
        <a:sx n="33" d="100"/>
        <a:sy n="33" d="100"/>
      </p:scale>
      <p:origin x="24" y="31842"/>
    </p:cViewPr>
  </p:outlineViewPr>
  <p:notesTextViewPr>
    <p:cViewPr>
      <p:scale>
        <a:sx n="100" d="100"/>
        <a:sy n="100" d="100"/>
      </p:scale>
      <p:origin x="0" y="0"/>
    </p:cViewPr>
  </p:notesTextViewPr>
  <p:notesViewPr>
    <p:cSldViewPr>
      <p:cViewPr varScale="1">
        <p:scale>
          <a:sx n="79" d="100"/>
          <a:sy n="79" d="100"/>
        </p:scale>
        <p:origin x="27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563E5-FEAA-4FFB-BF4B-7F94406A345D}" type="datetimeFigureOut">
              <a:rPr lang="en-US" smtClean="0"/>
              <a:pPr/>
              <a:t>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EEBDDD-1E11-4238-8146-694A9DD582F0}" type="slidenum">
              <a:rPr lang="en-US" smtClean="0"/>
              <a:pPr/>
              <a:t>‹#›</a:t>
            </a:fld>
            <a:endParaRPr lang="en-US"/>
          </a:p>
        </p:txBody>
      </p:sp>
    </p:spTree>
    <p:extLst>
      <p:ext uri="{BB962C8B-B14F-4D97-AF65-F5344CB8AC3E}">
        <p14:creationId xmlns:p14="http://schemas.microsoft.com/office/powerpoint/2010/main" val="1590595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1</a:t>
            </a:fld>
            <a:endParaRPr lang="en-US"/>
          </a:p>
        </p:txBody>
      </p:sp>
    </p:spTree>
    <p:extLst>
      <p:ext uri="{BB962C8B-B14F-4D97-AF65-F5344CB8AC3E}">
        <p14:creationId xmlns:p14="http://schemas.microsoft.com/office/powerpoint/2010/main" val="1993465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10</a:t>
            </a:fld>
            <a:endParaRPr lang="en-US"/>
          </a:p>
        </p:txBody>
      </p:sp>
    </p:spTree>
    <p:extLst>
      <p:ext uri="{BB962C8B-B14F-4D97-AF65-F5344CB8AC3E}">
        <p14:creationId xmlns:p14="http://schemas.microsoft.com/office/powerpoint/2010/main" val="2135606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11</a:t>
            </a:fld>
            <a:endParaRPr lang="en-US"/>
          </a:p>
        </p:txBody>
      </p:sp>
    </p:spTree>
    <p:extLst>
      <p:ext uri="{BB962C8B-B14F-4D97-AF65-F5344CB8AC3E}">
        <p14:creationId xmlns:p14="http://schemas.microsoft.com/office/powerpoint/2010/main" val="2123774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12</a:t>
            </a:fld>
            <a:endParaRPr lang="en-US"/>
          </a:p>
        </p:txBody>
      </p:sp>
    </p:spTree>
    <p:extLst>
      <p:ext uri="{BB962C8B-B14F-4D97-AF65-F5344CB8AC3E}">
        <p14:creationId xmlns:p14="http://schemas.microsoft.com/office/powerpoint/2010/main" val="93951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13</a:t>
            </a:fld>
            <a:endParaRPr lang="en-US"/>
          </a:p>
        </p:txBody>
      </p:sp>
    </p:spTree>
    <p:extLst>
      <p:ext uri="{BB962C8B-B14F-4D97-AF65-F5344CB8AC3E}">
        <p14:creationId xmlns:p14="http://schemas.microsoft.com/office/powerpoint/2010/main" val="1686278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14</a:t>
            </a:fld>
            <a:endParaRPr lang="en-US"/>
          </a:p>
        </p:txBody>
      </p:sp>
    </p:spTree>
    <p:extLst>
      <p:ext uri="{BB962C8B-B14F-4D97-AF65-F5344CB8AC3E}">
        <p14:creationId xmlns:p14="http://schemas.microsoft.com/office/powerpoint/2010/main" val="1295764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16</a:t>
            </a:fld>
            <a:endParaRPr lang="en-US"/>
          </a:p>
        </p:txBody>
      </p:sp>
    </p:spTree>
    <p:extLst>
      <p:ext uri="{BB962C8B-B14F-4D97-AF65-F5344CB8AC3E}">
        <p14:creationId xmlns:p14="http://schemas.microsoft.com/office/powerpoint/2010/main" val="1149853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17</a:t>
            </a:fld>
            <a:endParaRPr lang="en-US"/>
          </a:p>
        </p:txBody>
      </p:sp>
    </p:spTree>
    <p:extLst>
      <p:ext uri="{BB962C8B-B14F-4D97-AF65-F5344CB8AC3E}">
        <p14:creationId xmlns:p14="http://schemas.microsoft.com/office/powerpoint/2010/main" val="13369913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18</a:t>
            </a:fld>
            <a:endParaRPr lang="en-US"/>
          </a:p>
        </p:txBody>
      </p:sp>
    </p:spTree>
    <p:extLst>
      <p:ext uri="{BB962C8B-B14F-4D97-AF65-F5344CB8AC3E}">
        <p14:creationId xmlns:p14="http://schemas.microsoft.com/office/powerpoint/2010/main" val="1611787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19</a:t>
            </a:fld>
            <a:endParaRPr lang="en-US"/>
          </a:p>
        </p:txBody>
      </p:sp>
    </p:spTree>
    <p:extLst>
      <p:ext uri="{BB962C8B-B14F-4D97-AF65-F5344CB8AC3E}">
        <p14:creationId xmlns:p14="http://schemas.microsoft.com/office/powerpoint/2010/main" val="2182580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2</a:t>
            </a:fld>
            <a:endParaRPr lang="en-US"/>
          </a:p>
        </p:txBody>
      </p:sp>
    </p:spTree>
    <p:extLst>
      <p:ext uri="{BB962C8B-B14F-4D97-AF65-F5344CB8AC3E}">
        <p14:creationId xmlns:p14="http://schemas.microsoft.com/office/powerpoint/2010/main" val="37833520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20</a:t>
            </a:fld>
            <a:endParaRPr lang="en-US"/>
          </a:p>
        </p:txBody>
      </p:sp>
    </p:spTree>
    <p:extLst>
      <p:ext uri="{BB962C8B-B14F-4D97-AF65-F5344CB8AC3E}">
        <p14:creationId xmlns:p14="http://schemas.microsoft.com/office/powerpoint/2010/main" val="12925427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21</a:t>
            </a:fld>
            <a:endParaRPr lang="en-US"/>
          </a:p>
        </p:txBody>
      </p:sp>
    </p:spTree>
    <p:extLst>
      <p:ext uri="{BB962C8B-B14F-4D97-AF65-F5344CB8AC3E}">
        <p14:creationId xmlns:p14="http://schemas.microsoft.com/office/powerpoint/2010/main" val="1655888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22</a:t>
            </a:fld>
            <a:endParaRPr lang="en-US"/>
          </a:p>
        </p:txBody>
      </p:sp>
    </p:spTree>
    <p:extLst>
      <p:ext uri="{BB962C8B-B14F-4D97-AF65-F5344CB8AC3E}">
        <p14:creationId xmlns:p14="http://schemas.microsoft.com/office/powerpoint/2010/main" val="28942696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23</a:t>
            </a:fld>
            <a:endParaRPr lang="en-US"/>
          </a:p>
        </p:txBody>
      </p:sp>
    </p:spTree>
    <p:extLst>
      <p:ext uri="{BB962C8B-B14F-4D97-AF65-F5344CB8AC3E}">
        <p14:creationId xmlns:p14="http://schemas.microsoft.com/office/powerpoint/2010/main" val="2189597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EEBDDD-1E11-4238-8146-694A9DD582F0}" type="slidenum">
              <a:rPr lang="en-US" smtClean="0"/>
              <a:pPr/>
              <a:t>27</a:t>
            </a:fld>
            <a:endParaRPr lang="en-US"/>
          </a:p>
        </p:txBody>
      </p:sp>
    </p:spTree>
    <p:extLst>
      <p:ext uri="{BB962C8B-B14F-4D97-AF65-F5344CB8AC3E}">
        <p14:creationId xmlns:p14="http://schemas.microsoft.com/office/powerpoint/2010/main" val="3621286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a:p>
          <a:p>
            <a:pPr>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3</a:t>
            </a:fld>
            <a:endParaRPr lang="en-US"/>
          </a:p>
        </p:txBody>
      </p:sp>
    </p:spTree>
    <p:extLst>
      <p:ext uri="{BB962C8B-B14F-4D97-AF65-F5344CB8AC3E}">
        <p14:creationId xmlns:p14="http://schemas.microsoft.com/office/powerpoint/2010/main" val="157367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4</a:t>
            </a:fld>
            <a:endParaRPr lang="en-US"/>
          </a:p>
        </p:txBody>
      </p:sp>
    </p:spTree>
    <p:extLst>
      <p:ext uri="{BB962C8B-B14F-4D97-AF65-F5344CB8AC3E}">
        <p14:creationId xmlns:p14="http://schemas.microsoft.com/office/powerpoint/2010/main" val="387451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5</a:t>
            </a:fld>
            <a:endParaRPr lang="en-US"/>
          </a:p>
        </p:txBody>
      </p:sp>
    </p:spTree>
    <p:extLst>
      <p:ext uri="{BB962C8B-B14F-4D97-AF65-F5344CB8AC3E}">
        <p14:creationId xmlns:p14="http://schemas.microsoft.com/office/powerpoint/2010/main" val="1622351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tabLst/>
              <a:defRPr/>
            </a:pPr>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6</a:t>
            </a:fld>
            <a:endParaRPr lang="en-US"/>
          </a:p>
        </p:txBody>
      </p:sp>
    </p:spTree>
    <p:extLst>
      <p:ext uri="{BB962C8B-B14F-4D97-AF65-F5344CB8AC3E}">
        <p14:creationId xmlns:p14="http://schemas.microsoft.com/office/powerpoint/2010/main" val="2660590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7</a:t>
            </a:fld>
            <a:endParaRPr lang="en-US"/>
          </a:p>
        </p:txBody>
      </p:sp>
    </p:spTree>
    <p:extLst>
      <p:ext uri="{BB962C8B-B14F-4D97-AF65-F5344CB8AC3E}">
        <p14:creationId xmlns:p14="http://schemas.microsoft.com/office/powerpoint/2010/main" val="1549290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8</a:t>
            </a:fld>
            <a:endParaRPr lang="en-US"/>
          </a:p>
        </p:txBody>
      </p:sp>
    </p:spTree>
    <p:extLst>
      <p:ext uri="{BB962C8B-B14F-4D97-AF65-F5344CB8AC3E}">
        <p14:creationId xmlns:p14="http://schemas.microsoft.com/office/powerpoint/2010/main" val="3566958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EEBDDD-1E11-4238-8146-694A9DD582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813FA22-0F0D-4BA4-8BE1-B93ECE7D4B74}" type="datetimeFigureOut">
              <a:rPr lang="en-US" smtClean="0"/>
              <a:pPr/>
              <a:t>2/13/2021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9BA9215-3423-4FF2-87B3-877DE41082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13FA22-0F0D-4BA4-8BE1-B93ECE7D4B74}"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A9215-3423-4FF2-87B3-877DE41082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13FA22-0F0D-4BA4-8BE1-B93ECE7D4B74}" type="datetimeFigureOut">
              <a:rPr lang="en-US" smtClean="0"/>
              <a:pPr/>
              <a:t>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A9215-3423-4FF2-87B3-877DE41082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813FA22-0F0D-4BA4-8BE1-B93ECE7D4B74}" type="datetimeFigureOut">
              <a:rPr lang="en-US" smtClean="0"/>
              <a:pPr/>
              <a:t>2/13/2021</a:t>
            </a:fld>
            <a:endParaRPr lang="en-US"/>
          </a:p>
        </p:txBody>
      </p:sp>
      <p:sp>
        <p:nvSpPr>
          <p:cNvPr id="9" name="Slide Number Placeholder 8"/>
          <p:cNvSpPr>
            <a:spLocks noGrp="1"/>
          </p:cNvSpPr>
          <p:nvPr>
            <p:ph type="sldNum" sz="quarter" idx="15"/>
          </p:nvPr>
        </p:nvSpPr>
        <p:spPr/>
        <p:txBody>
          <a:bodyPr rtlCol="0"/>
          <a:lstStyle/>
          <a:p>
            <a:fld id="{89BA9215-3423-4FF2-87B3-877DE41082D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813FA22-0F0D-4BA4-8BE1-B93ECE7D4B74}" type="datetimeFigureOut">
              <a:rPr lang="en-US" smtClean="0"/>
              <a:pPr/>
              <a:t>2/13/2021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9BA9215-3423-4FF2-87B3-877DE41082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813FA22-0F0D-4BA4-8BE1-B93ECE7D4B74}" type="datetimeFigureOut">
              <a:rPr lang="en-US" smtClean="0"/>
              <a:pPr/>
              <a:t>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A9215-3423-4FF2-87B3-877DE41082D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813FA22-0F0D-4BA4-8BE1-B93ECE7D4B74}" type="datetimeFigureOut">
              <a:rPr lang="en-US" smtClean="0"/>
              <a:pPr/>
              <a:t>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A9215-3423-4FF2-87B3-877DE41082D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813FA22-0F0D-4BA4-8BE1-B93ECE7D4B74}" type="datetimeFigureOut">
              <a:rPr lang="en-US" smtClean="0"/>
              <a:pPr/>
              <a:t>2/13/2021</a:t>
            </a:fld>
            <a:endParaRPr lang="en-US"/>
          </a:p>
        </p:txBody>
      </p:sp>
      <p:sp>
        <p:nvSpPr>
          <p:cNvPr id="7" name="Slide Number Placeholder 6"/>
          <p:cNvSpPr>
            <a:spLocks noGrp="1"/>
          </p:cNvSpPr>
          <p:nvPr>
            <p:ph type="sldNum" sz="quarter" idx="11"/>
          </p:nvPr>
        </p:nvSpPr>
        <p:spPr/>
        <p:txBody>
          <a:bodyPr rtlCol="0"/>
          <a:lstStyle/>
          <a:p>
            <a:fld id="{89BA9215-3423-4FF2-87B3-877DE41082D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3FA22-0F0D-4BA4-8BE1-B93ECE7D4B74}" type="datetimeFigureOut">
              <a:rPr lang="en-US" smtClean="0"/>
              <a:pPr/>
              <a:t>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A9215-3423-4FF2-87B3-877DE41082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813FA22-0F0D-4BA4-8BE1-B93ECE7D4B74}" type="datetimeFigureOut">
              <a:rPr lang="en-US" smtClean="0"/>
              <a:pPr/>
              <a:t>2/13/2021</a:t>
            </a:fld>
            <a:endParaRPr lang="en-US"/>
          </a:p>
        </p:txBody>
      </p:sp>
      <p:sp>
        <p:nvSpPr>
          <p:cNvPr id="22" name="Slide Number Placeholder 21"/>
          <p:cNvSpPr>
            <a:spLocks noGrp="1"/>
          </p:cNvSpPr>
          <p:nvPr>
            <p:ph type="sldNum" sz="quarter" idx="15"/>
          </p:nvPr>
        </p:nvSpPr>
        <p:spPr/>
        <p:txBody>
          <a:bodyPr rtlCol="0"/>
          <a:lstStyle/>
          <a:p>
            <a:fld id="{89BA9215-3423-4FF2-87B3-877DE41082D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813FA22-0F0D-4BA4-8BE1-B93ECE7D4B74}" type="datetimeFigureOut">
              <a:rPr lang="en-US" smtClean="0"/>
              <a:pPr/>
              <a:t>2/13/2021</a:t>
            </a:fld>
            <a:endParaRPr lang="en-US"/>
          </a:p>
        </p:txBody>
      </p:sp>
      <p:sp>
        <p:nvSpPr>
          <p:cNvPr id="18" name="Slide Number Placeholder 17"/>
          <p:cNvSpPr>
            <a:spLocks noGrp="1"/>
          </p:cNvSpPr>
          <p:nvPr>
            <p:ph type="sldNum" sz="quarter" idx="11"/>
          </p:nvPr>
        </p:nvSpPr>
        <p:spPr/>
        <p:txBody>
          <a:bodyPr rtlCol="0"/>
          <a:lstStyle/>
          <a:p>
            <a:fld id="{89BA9215-3423-4FF2-87B3-877DE41082D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13FA22-0F0D-4BA4-8BE1-B93ECE7D4B74}" type="datetimeFigureOut">
              <a:rPr lang="en-US" smtClean="0"/>
              <a:pPr/>
              <a:t>2/13/2021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BA9215-3423-4FF2-87B3-877DE41082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piritualityandpractice.com/practices/practices.php?id=28&amp;g=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Office@Aldersgate-church.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Office@Aldersgate-church.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ompassionatelistening.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Office@Aldersgate-church.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EE1-6666-4D0A-9385-3A9A38B9E6A8}"/>
              </a:ext>
            </a:extLst>
          </p:cNvPr>
          <p:cNvSpPr>
            <a:spLocks noGrp="1"/>
          </p:cNvSpPr>
          <p:nvPr>
            <p:ph type="title"/>
          </p:nvPr>
        </p:nvSpPr>
        <p:spPr>
          <a:ln w="38100">
            <a:solidFill>
              <a:schemeClr val="accent1"/>
            </a:solidFill>
          </a:ln>
        </p:spPr>
        <p:txBody>
          <a:bodyPr anchor="ctr"/>
          <a:lstStyle/>
          <a:p>
            <a:pPr algn="ctr"/>
            <a:r>
              <a:rPr lang="en-US" dirty="0"/>
              <a:t>Gentle Practices</a:t>
            </a:r>
          </a:p>
        </p:txBody>
      </p:sp>
      <p:sp>
        <p:nvSpPr>
          <p:cNvPr id="3" name="Content Placeholder 2">
            <a:extLst>
              <a:ext uri="{FF2B5EF4-FFF2-40B4-BE49-F238E27FC236}">
                <a16:creationId xmlns:a16="http://schemas.microsoft.com/office/drawing/2014/main" id="{F8582240-0056-4946-9F59-3BB431E7E6E7}"/>
              </a:ext>
            </a:extLst>
          </p:cNvPr>
          <p:cNvSpPr>
            <a:spLocks noGrp="1"/>
          </p:cNvSpPr>
          <p:nvPr>
            <p:ph sz="quarter" idx="1"/>
          </p:nvPr>
        </p:nvSpPr>
        <p:spPr>
          <a:ln w="19050">
            <a:solidFill>
              <a:schemeClr val="accent3">
                <a:lumMod val="60000"/>
                <a:lumOff val="40000"/>
              </a:schemeClr>
            </a:solidFill>
          </a:ln>
        </p:spPr>
        <p:txBody>
          <a:bodyPr anchor="ctr"/>
          <a:lstStyle/>
          <a:p>
            <a:pPr marL="0" indent="0" algn="ctr">
              <a:buNone/>
            </a:pPr>
            <a:r>
              <a:rPr lang="en-US" i="1" dirty="0"/>
              <a:t>A collection of simple practices you can easily incorporate into your day, to enhance your sense of peacefulness, groundedness, and connection to yourself.</a:t>
            </a:r>
          </a:p>
          <a:p>
            <a:pPr marL="0" indent="0" algn="ctr">
              <a:buNone/>
            </a:pPr>
            <a:endParaRPr lang="en-US" dirty="0"/>
          </a:p>
          <a:p>
            <a:pPr marL="0" indent="0" algn="ctr">
              <a:buNone/>
            </a:pPr>
            <a:r>
              <a:rPr lang="en-US" i="1" dirty="0"/>
              <a:t>Enjoy!</a:t>
            </a:r>
          </a:p>
        </p:txBody>
      </p:sp>
      <p:sp>
        <p:nvSpPr>
          <p:cNvPr id="4" name="TextBox 3">
            <a:extLst>
              <a:ext uri="{FF2B5EF4-FFF2-40B4-BE49-F238E27FC236}">
                <a16:creationId xmlns:a16="http://schemas.microsoft.com/office/drawing/2014/main" id="{54A05E30-17FD-411F-9A9F-9391CEE7D6BA}"/>
              </a:ext>
            </a:extLst>
          </p:cNvPr>
          <p:cNvSpPr txBox="1"/>
          <p:nvPr/>
        </p:nvSpPr>
        <p:spPr>
          <a:xfrm>
            <a:off x="361805" y="610462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253316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The art of Being Present:</a:t>
            </a:r>
            <a:br>
              <a:rPr lang="en-US" sz="2400" dirty="0"/>
            </a:br>
            <a:r>
              <a:rPr lang="en-US" sz="2400" dirty="0"/>
              <a:t> Inviting the Peace</a:t>
            </a:r>
          </a:p>
        </p:txBody>
      </p:sp>
      <p:sp>
        <p:nvSpPr>
          <p:cNvPr id="3" name="Content Placeholder 2"/>
          <p:cNvSpPr>
            <a:spLocks noGrp="1"/>
          </p:cNvSpPr>
          <p:nvPr>
            <p:ph sz="quarter" idx="1"/>
          </p:nvPr>
        </p:nvSpPr>
        <p:spPr>
          <a:xfrm>
            <a:off x="228600" y="1600200"/>
            <a:ext cx="5715000" cy="4038600"/>
          </a:xfrm>
        </p:spPr>
        <p:txBody>
          <a:bodyPr>
            <a:normAutofit/>
          </a:bodyPr>
          <a:lstStyle/>
          <a:p>
            <a:pPr algn="ctr">
              <a:buNone/>
            </a:pPr>
            <a:r>
              <a:rPr lang="en-US" i="1" u="sng" dirty="0"/>
              <a:t>Once you accept, you can invite**</a:t>
            </a:r>
          </a:p>
          <a:p>
            <a:pPr lvl="1" algn="ctr"/>
            <a:endParaRPr lang="en-US" i="1" dirty="0"/>
          </a:p>
          <a:p>
            <a:pPr lvl="1" algn="ctr"/>
            <a:r>
              <a:rPr lang="en-US" i="1" dirty="0"/>
              <a:t>I consciously bring peace into this moment.</a:t>
            </a:r>
          </a:p>
          <a:p>
            <a:pPr lvl="1" algn="ctr"/>
            <a:r>
              <a:rPr lang="en-US" i="1" dirty="0"/>
              <a:t>I breathe calmness into this moment.</a:t>
            </a:r>
          </a:p>
          <a:p>
            <a:pPr lvl="1" algn="ctr"/>
            <a:r>
              <a:rPr lang="en-US" i="1" dirty="0"/>
              <a:t>I am a peaceful soul and invite peace into this moment.</a:t>
            </a:r>
          </a:p>
        </p:txBody>
      </p:sp>
      <p:pic>
        <p:nvPicPr>
          <p:cNvPr id="6" name="Picture 5" descr="candle.jpg"/>
          <p:cNvPicPr>
            <a:picLocks noChangeAspect="1"/>
          </p:cNvPicPr>
          <p:nvPr/>
        </p:nvPicPr>
        <p:blipFill>
          <a:blip r:embed="rId3" cstate="print"/>
          <a:stretch>
            <a:fillRect/>
          </a:stretch>
        </p:blipFill>
        <p:spPr>
          <a:xfrm>
            <a:off x="5760153" y="3810000"/>
            <a:ext cx="2143125" cy="2143125"/>
          </a:xfrm>
          <a:prstGeom prst="rect">
            <a:avLst/>
          </a:prstGeom>
        </p:spPr>
      </p:pic>
      <p:sp>
        <p:nvSpPr>
          <p:cNvPr id="7" name="TextBox 6">
            <a:extLst>
              <a:ext uri="{FF2B5EF4-FFF2-40B4-BE49-F238E27FC236}">
                <a16:creationId xmlns:a16="http://schemas.microsoft.com/office/drawing/2014/main" id="{95FE62B9-813D-464C-A3D6-8957F8D06C50}"/>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143000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The Art of Being Present: </a:t>
            </a:r>
            <a:br>
              <a:rPr lang="en-US" sz="2400" i="1" dirty="0"/>
            </a:br>
            <a:r>
              <a:rPr lang="en-US" sz="2400" i="1" dirty="0"/>
              <a:t>Entering the Silence </a:t>
            </a:r>
          </a:p>
        </p:txBody>
      </p:sp>
      <p:sp>
        <p:nvSpPr>
          <p:cNvPr id="5" name="TextBox 4"/>
          <p:cNvSpPr txBox="1"/>
          <p:nvPr/>
        </p:nvSpPr>
        <p:spPr>
          <a:xfrm>
            <a:off x="685800" y="1828800"/>
            <a:ext cx="7086600"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i="1" dirty="0"/>
          </a:p>
          <a:p>
            <a:pPr algn="ctr"/>
            <a:r>
              <a:rPr lang="en-US" i="1" dirty="0"/>
              <a:t>“For you alone, oh God, my soul waits in silence, </a:t>
            </a:r>
          </a:p>
          <a:p>
            <a:pPr algn="ctr"/>
            <a:r>
              <a:rPr lang="en-US" i="1" dirty="0"/>
              <a:t>for my hope is in you.”</a:t>
            </a:r>
          </a:p>
          <a:p>
            <a:pPr lvl="1" algn="r"/>
            <a:r>
              <a:rPr lang="en-US" sz="1600" i="1" dirty="0"/>
              <a:t>	 Psalm 62:5</a:t>
            </a:r>
          </a:p>
          <a:p>
            <a:pPr algn="ctr"/>
            <a:endParaRPr lang="en-US" i="1" dirty="0"/>
          </a:p>
          <a:p>
            <a:pPr algn="ctr"/>
            <a:r>
              <a:rPr lang="en-US" i="1" dirty="0"/>
              <a:t>Silence is God's first language; everything else is a poor translation.</a:t>
            </a:r>
          </a:p>
          <a:p>
            <a:pPr algn="r"/>
            <a:r>
              <a:rPr lang="en-US" sz="1400" i="1" dirty="0"/>
              <a:t>Thomas Keating</a:t>
            </a:r>
          </a:p>
          <a:p>
            <a:pPr algn="r"/>
            <a:endParaRPr lang="en-US" sz="1400" i="1" dirty="0"/>
          </a:p>
          <a:p>
            <a:pPr algn="ctr"/>
            <a:endParaRPr lang="en-US" i="1" dirty="0"/>
          </a:p>
          <a:p>
            <a:pPr algn="ctr"/>
            <a:r>
              <a:rPr lang="en-US" i="1" dirty="0"/>
              <a:t>It is in deep solitude and silence that I find the gentleness with which I can truly love my brother and sister.</a:t>
            </a:r>
          </a:p>
          <a:p>
            <a:pPr algn="r"/>
            <a:r>
              <a:rPr lang="en-US" sz="1400" i="1" dirty="0"/>
              <a:t>Thomas Merton</a:t>
            </a:r>
          </a:p>
          <a:p>
            <a:pPr algn="r"/>
            <a:endParaRPr lang="en-US" sz="1400" i="1" dirty="0"/>
          </a:p>
          <a:p>
            <a:pPr algn="ctr"/>
            <a:endParaRPr lang="en-US" i="1" dirty="0"/>
          </a:p>
        </p:txBody>
      </p:sp>
      <p:sp>
        <p:nvSpPr>
          <p:cNvPr id="6" name="TextBox 5">
            <a:extLst>
              <a:ext uri="{FF2B5EF4-FFF2-40B4-BE49-F238E27FC236}">
                <a16:creationId xmlns:a16="http://schemas.microsoft.com/office/drawing/2014/main" id="{530EA627-C77C-4A3E-9453-9DF06189F163}"/>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FC20-7822-4228-8E0A-202969E6CAC0}"/>
              </a:ext>
            </a:extLst>
          </p:cNvPr>
          <p:cNvSpPr>
            <a:spLocks noGrp="1"/>
          </p:cNvSpPr>
          <p:nvPr>
            <p:ph type="title"/>
          </p:nvPr>
        </p:nvSpPr>
        <p:spPr/>
        <p:txBody>
          <a:bodyPr/>
          <a:lstStyle/>
          <a:p>
            <a:pPr algn="ctr"/>
            <a:r>
              <a:rPr lang="en-US" dirty="0"/>
              <a:t>Silence is a Gift in this busy, crowded world</a:t>
            </a:r>
          </a:p>
        </p:txBody>
      </p:sp>
      <p:sp>
        <p:nvSpPr>
          <p:cNvPr id="3" name="Content Placeholder 2">
            <a:extLst>
              <a:ext uri="{FF2B5EF4-FFF2-40B4-BE49-F238E27FC236}">
                <a16:creationId xmlns:a16="http://schemas.microsoft.com/office/drawing/2014/main" id="{284D05E4-D50C-416A-81E9-D778E749FFE0}"/>
              </a:ext>
            </a:extLst>
          </p:cNvPr>
          <p:cNvSpPr>
            <a:spLocks noGrp="1"/>
          </p:cNvSpPr>
          <p:nvPr>
            <p:ph sz="quarter" idx="1"/>
          </p:nvPr>
        </p:nvSpPr>
        <p:spPr>
          <a:xfrm>
            <a:off x="449638" y="1709028"/>
            <a:ext cx="7467600" cy="185332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19050">
            <a:noFill/>
          </a:ln>
        </p:spPr>
        <p:txBody>
          <a:bodyPr/>
          <a:lstStyle/>
          <a:p>
            <a:pPr algn="ctr"/>
            <a:r>
              <a:rPr lang="en-US" dirty="0"/>
              <a:t>Silence is a gift you can give yourself.</a:t>
            </a:r>
          </a:p>
          <a:p>
            <a:pPr algn="ctr"/>
            <a:r>
              <a:rPr lang="en-US" dirty="0"/>
              <a:t>Silence nourishes our “yin,” or receptivity.</a:t>
            </a:r>
          </a:p>
          <a:p>
            <a:pPr algn="ctr"/>
            <a:r>
              <a:rPr lang="en-US" dirty="0"/>
              <a:t>Silence can reduce anxiety and stress.</a:t>
            </a:r>
          </a:p>
          <a:p>
            <a:endParaRPr lang="en-US" dirty="0"/>
          </a:p>
          <a:p>
            <a:endParaRPr lang="en-US" dirty="0"/>
          </a:p>
        </p:txBody>
      </p:sp>
      <p:pic>
        <p:nvPicPr>
          <p:cNvPr id="1026" name="Picture 2" descr="Image result for Spiritual Silence">
            <a:extLst>
              <a:ext uri="{FF2B5EF4-FFF2-40B4-BE49-F238E27FC236}">
                <a16:creationId xmlns:a16="http://schemas.microsoft.com/office/drawing/2014/main" id="{2A414787-3DB6-4CB4-819D-D3F2C089D2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657600"/>
            <a:ext cx="2581275" cy="2571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8EDD7EB-E866-4C77-8CD0-5A57F03D9ECB}"/>
              </a:ext>
            </a:extLst>
          </p:cNvPr>
          <p:cNvSpPr txBox="1"/>
          <p:nvPr/>
        </p:nvSpPr>
        <p:spPr>
          <a:xfrm>
            <a:off x="490537" y="63246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406047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Reflections on Silence</a:t>
            </a:r>
          </a:p>
        </p:txBody>
      </p:sp>
      <p:sp>
        <p:nvSpPr>
          <p:cNvPr id="4" name="Content Placeholder 3"/>
          <p:cNvSpPr txBox="1">
            <a:spLocks noGrp="1"/>
          </p:cNvSpPr>
          <p:nvPr>
            <p:ph sz="quarter" idx="1"/>
          </p:nvPr>
        </p:nvSpPr>
        <p:spPr>
          <a:xfrm>
            <a:off x="457200" y="1600200"/>
            <a:ext cx="7467600" cy="1277273"/>
          </a:xfrm>
          <a:prstGeom prst="rect">
            <a:avLst/>
          </a:prstGeom>
          <a:noFill/>
        </p:spPr>
        <p:txBody>
          <a:bodyPr wrap="square" rtlCol="0">
            <a:spAutoFit/>
          </a:bodyPr>
          <a:lstStyle/>
          <a:p>
            <a:pPr>
              <a:buNone/>
            </a:pPr>
            <a:r>
              <a:rPr lang="en-US" dirty="0"/>
              <a:t>A beautiful resource for quotes on silence as a spiritual practice: </a:t>
            </a:r>
            <a:r>
              <a:rPr lang="en-US" dirty="0">
                <a:hlinkClick r:id="rId3"/>
              </a:rPr>
              <a:t>Spirituality and Practice</a:t>
            </a:r>
            <a:r>
              <a:rPr lang="en-US" dirty="0"/>
              <a:t>.</a:t>
            </a:r>
          </a:p>
          <a:p>
            <a:pPr>
              <a:buNone/>
            </a:pPr>
            <a:endParaRPr lang="en-US" dirty="0"/>
          </a:p>
        </p:txBody>
      </p:sp>
      <p:sp>
        <p:nvSpPr>
          <p:cNvPr id="5" name="TextBox 4"/>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4"/>
              </a:rPr>
              <a:t>Office@Aldersgate-church.org</a:t>
            </a:r>
            <a:endParaRPr lang="en-US" sz="900" dirty="0"/>
          </a:p>
          <a:p>
            <a:pPr algn="r"/>
            <a:r>
              <a:rPr lang="en-US" sz="900" dirty="0"/>
              <a:t>© 2013  Laura Wall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28800"/>
            <a:ext cx="7467600" cy="4187952"/>
          </a:xfrm>
        </p:spPr>
        <p:txBody>
          <a:bodyPr anchor="ctr"/>
          <a:lstStyle/>
          <a:p>
            <a:pPr algn="ctr">
              <a:buNone/>
            </a:pPr>
            <a:r>
              <a:rPr lang="en-US" i="1" dirty="0"/>
              <a:t>Breathe</a:t>
            </a:r>
          </a:p>
          <a:p>
            <a:pPr algn="ctr">
              <a:buNone/>
            </a:pPr>
            <a:r>
              <a:rPr lang="en-US" i="1" dirty="0"/>
              <a:t>Pray</a:t>
            </a:r>
          </a:p>
          <a:p>
            <a:pPr algn="ctr">
              <a:buNone/>
            </a:pPr>
            <a:r>
              <a:rPr lang="en-US" i="1" dirty="0"/>
              <a:t>Love</a:t>
            </a:r>
          </a:p>
        </p:txBody>
      </p:sp>
      <p:sp>
        <p:nvSpPr>
          <p:cNvPr id="4" name="Title 1"/>
          <p:cNvSpPr txBox="1">
            <a:spLocks noGrp="1"/>
          </p:cNvSpPr>
          <p:nvPr>
            <p:ph type="title"/>
          </p:nvPr>
        </p:nvSpPr>
        <p:spPr>
          <a:xfrm>
            <a:off x="457200" y="381000"/>
            <a:ext cx="7467600" cy="1143000"/>
          </a:xfrm>
          <a:prstGeom prst="rect">
            <a:avLst/>
          </a:prstGeom>
        </p:spPr>
        <p:style>
          <a:lnRef idx="2">
            <a:schemeClr val="accent1"/>
          </a:lnRef>
          <a:fillRef idx="1">
            <a:schemeClr val="lt1"/>
          </a:fillRef>
          <a:effectRef idx="0">
            <a:schemeClr val="accent1"/>
          </a:effectRef>
          <a:fontRef idx="minor">
            <a:schemeClr val="dk1"/>
          </a:fontRef>
        </p:style>
        <p:txBody>
          <a:bodyPr vert="horz" anchor="ctr">
            <a:normAutofit/>
          </a:bodyPr>
          <a:lstStyle/>
          <a:p>
            <a:pPr algn="ctr">
              <a:defRPr/>
            </a:pPr>
            <a:r>
              <a:rPr lang="en-US" sz="2400" dirty="0"/>
              <a:t>Take A Moment of Silence</a:t>
            </a:r>
            <a:endParaRPr kumimoji="0" lang="en-US" sz="2400" b="0" u="none" strike="noStrike" kern="1200" cap="small" spc="0" normalizeH="0" baseline="0" noProof="0" dirty="0">
              <a:ln>
                <a:noFill/>
              </a:ln>
              <a:solidFill>
                <a:schemeClr val="dk1"/>
              </a:solidFill>
              <a:effectLst/>
              <a:uLnTx/>
              <a:uFillTx/>
              <a:latin typeface="+mn-lt"/>
              <a:ea typeface="+mn-ea"/>
              <a:cs typeface="+mn-cs"/>
            </a:endParaRPr>
          </a:p>
        </p:txBody>
      </p:sp>
      <p:sp>
        <p:nvSpPr>
          <p:cNvPr id="6" name="TextBox 5">
            <a:extLst>
              <a:ext uri="{FF2B5EF4-FFF2-40B4-BE49-F238E27FC236}">
                <a16:creationId xmlns:a16="http://schemas.microsoft.com/office/drawing/2014/main" id="{2EB4F5B9-AEAE-4F73-B4FA-087A85FE975A}"/>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The Art of Listening</a:t>
            </a:r>
          </a:p>
        </p:txBody>
      </p:sp>
      <p:pic>
        <p:nvPicPr>
          <p:cNvPr id="4" name="Content Placeholder 3" descr="the art of listening.jpg"/>
          <p:cNvPicPr>
            <a:picLocks noGrp="1" noChangeAspect="1"/>
          </p:cNvPicPr>
          <p:nvPr>
            <p:ph sz="quarter" idx="1"/>
          </p:nvPr>
        </p:nvPicPr>
        <p:blipFill>
          <a:blip r:embed="rId3" cstate="print"/>
          <a:stretch>
            <a:fillRect/>
          </a:stretch>
        </p:blipFill>
        <p:spPr>
          <a:xfrm>
            <a:off x="3048000" y="1600200"/>
            <a:ext cx="2786062" cy="3465251"/>
          </a:xfrm>
          <a:prstGeom prst="rect">
            <a:avLst/>
          </a:prstGeom>
        </p:spPr>
      </p:pic>
      <p:sp>
        <p:nvSpPr>
          <p:cNvPr id="5" name="Rectangle 4"/>
          <p:cNvSpPr/>
          <p:nvPr/>
        </p:nvSpPr>
        <p:spPr>
          <a:xfrm>
            <a:off x="1828800" y="5334000"/>
            <a:ext cx="5791200" cy="369332"/>
          </a:xfrm>
          <a:prstGeom prst="rect">
            <a:avLst/>
          </a:prstGeom>
        </p:spPr>
        <p:txBody>
          <a:bodyPr wrap="square">
            <a:spAutoFit/>
          </a:bodyPr>
          <a:lstStyle/>
          <a:p>
            <a:r>
              <a:rPr lang="en-US" i="1" dirty="0"/>
              <a:t>“Be quick to listen, slow to speak” (James 1:19) </a:t>
            </a:r>
          </a:p>
        </p:txBody>
      </p:sp>
      <p:sp>
        <p:nvSpPr>
          <p:cNvPr id="7" name="TextBox 6">
            <a:extLst>
              <a:ext uri="{FF2B5EF4-FFF2-40B4-BE49-F238E27FC236}">
                <a16:creationId xmlns:a16="http://schemas.microsoft.com/office/drawing/2014/main" id="{A38FA082-4F81-43B7-8B2A-4EB9AFA18AF4}"/>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The Art of Listening – to Yourself!</a:t>
            </a:r>
          </a:p>
        </p:txBody>
      </p:sp>
      <p:sp>
        <p:nvSpPr>
          <p:cNvPr id="3" name="Content Placeholder 2"/>
          <p:cNvSpPr>
            <a:spLocks noGrp="1"/>
          </p:cNvSpPr>
          <p:nvPr>
            <p:ph sz="quarter" idx="1"/>
          </p:nvPr>
        </p:nvSpPr>
        <p:spPr>
          <a:ln w="28575">
            <a:solidFill>
              <a:schemeClr val="accent1"/>
            </a:solidFill>
          </a:ln>
        </p:spPr>
        <p:txBody>
          <a:bodyPr>
            <a:normAutofit/>
          </a:bodyPr>
          <a:lstStyle/>
          <a:p>
            <a:endParaRPr lang="en-US" dirty="0"/>
          </a:p>
          <a:p>
            <a:pPr algn="ctr"/>
            <a:r>
              <a:rPr lang="en-US" dirty="0"/>
              <a:t>We so often listen to others or want them to listen to us – but we so rarely listen to ourself.</a:t>
            </a:r>
          </a:p>
          <a:p>
            <a:pPr algn="ctr"/>
            <a:r>
              <a:rPr lang="en-US" dirty="0"/>
              <a:t>Listening to ourself is a gift of love.</a:t>
            </a:r>
          </a:p>
          <a:p>
            <a:pPr algn="ctr"/>
            <a:r>
              <a:rPr lang="en-US" dirty="0"/>
              <a:t>True listening creates a feeling of </a:t>
            </a:r>
            <a:r>
              <a:rPr lang="en-US" i="1" dirty="0"/>
              <a:t>spaciousness</a:t>
            </a:r>
            <a:r>
              <a:rPr lang="en-US" dirty="0"/>
              <a:t>.</a:t>
            </a:r>
          </a:p>
          <a:p>
            <a:pPr algn="ctr"/>
            <a:r>
              <a:rPr lang="en-US" dirty="0"/>
              <a:t>“Connective” listening is both art and science—both intuition and skill. </a:t>
            </a:r>
          </a:p>
          <a:p>
            <a:pPr algn="ctr"/>
            <a:r>
              <a:rPr lang="en-US" dirty="0"/>
              <a:t>Just as you can learn to listen in this way to others, so you can learn to listen in this way to yourself.</a:t>
            </a:r>
          </a:p>
        </p:txBody>
      </p:sp>
      <p:sp>
        <p:nvSpPr>
          <p:cNvPr id="5" name="TextBox 4">
            <a:extLst>
              <a:ext uri="{FF2B5EF4-FFF2-40B4-BE49-F238E27FC236}">
                <a16:creationId xmlns:a16="http://schemas.microsoft.com/office/drawing/2014/main" id="{F4979ED9-6D70-48DB-B0F2-900824FE2EE7}"/>
              </a:ext>
            </a:extLst>
          </p:cNvPr>
          <p:cNvSpPr txBox="1"/>
          <p:nvPr/>
        </p:nvSpPr>
        <p:spPr>
          <a:xfrm>
            <a:off x="381000" y="60198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Listening as a Dialogue</a:t>
            </a:r>
          </a:p>
        </p:txBody>
      </p:sp>
      <p:sp>
        <p:nvSpPr>
          <p:cNvPr id="3" name="Content Placeholder 2"/>
          <p:cNvSpPr>
            <a:spLocks noGrp="1"/>
          </p:cNvSpPr>
          <p:nvPr>
            <p:ph sz="quarter" idx="1"/>
          </p:nvPr>
        </p:nvSpPr>
        <p:spPr>
          <a:ln w="28575">
            <a:solidFill>
              <a:schemeClr val="accent1"/>
            </a:solidFill>
          </a:ln>
        </p:spPr>
        <p:txBody>
          <a:bodyPr>
            <a:normAutofit/>
          </a:bodyPr>
          <a:lstStyle/>
          <a:p>
            <a:r>
              <a:rPr lang="en-US" i="1" dirty="0"/>
              <a:t>Listening to ourself can be a true dialogue.</a:t>
            </a:r>
          </a:p>
          <a:p>
            <a:endParaRPr lang="en-US" dirty="0"/>
          </a:p>
          <a:p>
            <a:pPr marL="0" indent="0" algn="ctr">
              <a:buNone/>
            </a:pPr>
            <a:r>
              <a:rPr lang="en-US" dirty="0"/>
              <a:t>Try this: When you have a peaceful moment, simply ask yourself with tenderness, </a:t>
            </a:r>
          </a:p>
          <a:p>
            <a:pPr marL="0" indent="0" algn="ctr">
              <a:buNone/>
            </a:pPr>
            <a:endParaRPr lang="en-US" dirty="0"/>
          </a:p>
          <a:p>
            <a:pPr marL="0" indent="0" algn="ctr">
              <a:buNone/>
            </a:pPr>
            <a:r>
              <a:rPr lang="en-US" dirty="0"/>
              <a:t>“What’s on your heart today (your name)?”</a:t>
            </a:r>
          </a:p>
          <a:p>
            <a:pPr marL="0" indent="0" algn="ctr">
              <a:buNone/>
            </a:pPr>
            <a:endParaRPr lang="en-US" dirty="0"/>
          </a:p>
          <a:p>
            <a:pPr marL="0" indent="0" algn="ctr">
              <a:buNone/>
            </a:pPr>
            <a:r>
              <a:rPr lang="en-US" dirty="0"/>
              <a:t>Then, wait as the answer unfolds. </a:t>
            </a:r>
          </a:p>
          <a:p>
            <a:pPr marL="0" indent="0">
              <a:buNone/>
            </a:pPr>
            <a:endParaRPr lang="en-US" dirty="0"/>
          </a:p>
          <a:p>
            <a:r>
              <a:rPr lang="en-US" i="1" dirty="0"/>
              <a:t>Remember to thank yourself for this sharing!</a:t>
            </a:r>
          </a:p>
        </p:txBody>
      </p:sp>
      <p:sp>
        <p:nvSpPr>
          <p:cNvPr id="5" name="TextBox 4">
            <a:extLst>
              <a:ext uri="{FF2B5EF4-FFF2-40B4-BE49-F238E27FC236}">
                <a16:creationId xmlns:a16="http://schemas.microsoft.com/office/drawing/2014/main" id="{F4979ED9-6D70-48DB-B0F2-900824FE2EE7}"/>
              </a:ext>
            </a:extLst>
          </p:cNvPr>
          <p:cNvSpPr txBox="1"/>
          <p:nvPr/>
        </p:nvSpPr>
        <p:spPr>
          <a:xfrm>
            <a:off x="360641" y="610462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107113454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Some Sample Check-in Exercises</a:t>
            </a:r>
          </a:p>
        </p:txBody>
      </p:sp>
      <p:sp>
        <p:nvSpPr>
          <p:cNvPr id="3" name="Content Placeholder 2"/>
          <p:cNvSpPr>
            <a:spLocks noGrp="1"/>
          </p:cNvSpPr>
          <p:nvPr>
            <p:ph sz="quarter" idx="1"/>
          </p:nvPr>
        </p:nvSpPr>
        <p:spPr/>
        <p:txBody>
          <a:bodyPr>
            <a:normAutofit/>
          </a:bodyPr>
          <a:lstStyle/>
          <a:p>
            <a:pPr lvl="1">
              <a:buNone/>
            </a:pPr>
            <a:r>
              <a:rPr lang="en-US" u="sng" dirty="0"/>
              <a:t>Hineni</a:t>
            </a:r>
          </a:p>
          <a:p>
            <a:pPr lvl="1"/>
            <a:endParaRPr lang="en-US" sz="1800" dirty="0"/>
          </a:p>
          <a:p>
            <a:pPr lvl="1"/>
            <a:r>
              <a:rPr lang="en-US" sz="1800" dirty="0"/>
              <a:t>In a quiet place, with your heart turned to God, simply repeat this Hebrew word which Abraham, Moses, and Isaiah all used in answering God’s call: </a:t>
            </a:r>
            <a:endParaRPr lang="en-US" sz="1800" i="1" dirty="0"/>
          </a:p>
          <a:p>
            <a:pPr lvl="4">
              <a:buNone/>
            </a:pPr>
            <a:r>
              <a:rPr lang="en-US" sz="1800" i="1" dirty="0"/>
              <a:t>		“Hineni—here I Am.”</a:t>
            </a:r>
          </a:p>
          <a:p>
            <a:pPr lvl="1"/>
            <a:r>
              <a:rPr lang="en-US" sz="1800" dirty="0"/>
              <a:t>Repeat the word, silently or out loud, until you feel yourself present to God.</a:t>
            </a:r>
          </a:p>
          <a:p>
            <a:pPr lvl="1"/>
            <a:r>
              <a:rPr lang="en-US" sz="1800" dirty="0"/>
              <a:t>Reflect on the words of Isaiah 58:9: </a:t>
            </a:r>
          </a:p>
          <a:p>
            <a:pPr lvl="1" algn="ctr">
              <a:buNone/>
            </a:pPr>
            <a:r>
              <a:rPr lang="en-US" sz="1800" dirty="0"/>
              <a:t>“</a:t>
            </a:r>
            <a:r>
              <a:rPr lang="en-US" sz="1800" i="1" dirty="0"/>
              <a:t>Then, when you call, when you cry, </a:t>
            </a:r>
          </a:p>
          <a:p>
            <a:pPr lvl="1" algn="ctr">
              <a:buNone/>
            </a:pPr>
            <a:r>
              <a:rPr lang="en-US" sz="1800" i="1" dirty="0"/>
              <a:t>God will say, Hineni – here I am.”</a:t>
            </a:r>
          </a:p>
          <a:p>
            <a:pPr lvl="1"/>
            <a:r>
              <a:rPr lang="en-US" sz="1800" dirty="0"/>
              <a:t>Be aware of how good it is that when we call on God, God answers us.</a:t>
            </a:r>
          </a:p>
          <a:p>
            <a:pPr lvl="1"/>
            <a:endParaRPr lang="en-US" dirty="0"/>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Some Sample Check-in Exercises</a:t>
            </a:r>
          </a:p>
        </p:txBody>
      </p:sp>
      <p:sp>
        <p:nvSpPr>
          <p:cNvPr id="3" name="Content Placeholder 2"/>
          <p:cNvSpPr>
            <a:spLocks noGrp="1"/>
          </p:cNvSpPr>
          <p:nvPr>
            <p:ph sz="quarter" idx="1"/>
          </p:nvPr>
        </p:nvSpPr>
        <p:spPr/>
        <p:txBody>
          <a:bodyPr>
            <a:normAutofit/>
          </a:bodyPr>
          <a:lstStyle/>
          <a:p>
            <a:pPr lvl="1">
              <a:buNone/>
            </a:pPr>
            <a:r>
              <a:rPr lang="en-US" u="sng" dirty="0"/>
              <a:t>Breathing</a:t>
            </a:r>
          </a:p>
          <a:p>
            <a:pPr lvl="2"/>
            <a:endParaRPr lang="en-US" dirty="0"/>
          </a:p>
          <a:p>
            <a:pPr lvl="1"/>
            <a:r>
              <a:rPr lang="en-US" sz="2300" dirty="0"/>
              <a:t>Simply breath in slowly, through your nose, and breath out easily, also through the nose. </a:t>
            </a:r>
          </a:p>
          <a:p>
            <a:pPr lvl="1"/>
            <a:r>
              <a:rPr lang="en-US" sz="2300" dirty="0"/>
              <a:t>Do this three times.</a:t>
            </a:r>
          </a:p>
          <a:p>
            <a:pPr lvl="1"/>
            <a:r>
              <a:rPr lang="en-US" sz="2300" dirty="0"/>
              <a:t>If you like, imagine breathing in light, peace, love; and breathing out anything you wish to release (anxiety, tiredness, and so on).</a:t>
            </a:r>
          </a:p>
          <a:p>
            <a:pPr lvl="1"/>
            <a:r>
              <a:rPr lang="en-US" sz="2300" dirty="0"/>
              <a:t>Feel gratitude for the breath of life!</a:t>
            </a:r>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DEE1-6666-4D0A-9385-3A9A38B9E6A8}"/>
              </a:ext>
            </a:extLst>
          </p:cNvPr>
          <p:cNvSpPr>
            <a:spLocks noGrp="1"/>
          </p:cNvSpPr>
          <p:nvPr>
            <p:ph type="title"/>
          </p:nvPr>
        </p:nvSpPr>
        <p:spPr>
          <a:ln w="38100">
            <a:solidFill>
              <a:schemeClr val="accent1"/>
            </a:solidFill>
          </a:ln>
        </p:spPr>
        <p:txBody>
          <a:bodyPr anchor="ctr"/>
          <a:lstStyle/>
          <a:p>
            <a:pPr algn="ctr"/>
            <a:r>
              <a:rPr lang="en-US" dirty="0"/>
              <a:t>Gentle Practices</a:t>
            </a:r>
          </a:p>
        </p:txBody>
      </p:sp>
      <p:sp>
        <p:nvSpPr>
          <p:cNvPr id="3" name="Content Placeholder 2">
            <a:extLst>
              <a:ext uri="{FF2B5EF4-FFF2-40B4-BE49-F238E27FC236}">
                <a16:creationId xmlns:a16="http://schemas.microsoft.com/office/drawing/2014/main" id="{F8582240-0056-4946-9F59-3BB431E7E6E7}"/>
              </a:ext>
            </a:extLst>
          </p:cNvPr>
          <p:cNvSpPr>
            <a:spLocks noGrp="1"/>
          </p:cNvSpPr>
          <p:nvPr>
            <p:ph sz="quarter" idx="1"/>
          </p:nvPr>
        </p:nvSpPr>
        <p:spPr>
          <a:ln w="19050">
            <a:solidFill>
              <a:schemeClr val="accent3">
                <a:lumMod val="60000"/>
                <a:lumOff val="40000"/>
              </a:schemeClr>
            </a:solidFill>
          </a:ln>
        </p:spPr>
        <p:txBody>
          <a:bodyPr anchor="ctr"/>
          <a:lstStyle/>
          <a:p>
            <a:pPr marL="0" indent="0" algn="ctr">
              <a:buNone/>
            </a:pPr>
            <a:r>
              <a:rPr lang="en-US" i="1" u="sng" dirty="0"/>
              <a:t>Please note</a:t>
            </a:r>
            <a:r>
              <a:rPr lang="en-US" i="1" dirty="0"/>
              <a:t>: Certain slides in this collection contain quotes from spiritual sources or may use the word “God.”  To be clear, I refer to “God” only as the essence of reality, and not as a reference to any specific spiritual personage. </a:t>
            </a:r>
          </a:p>
          <a:p>
            <a:pPr marL="0" indent="0" algn="ctr">
              <a:buNone/>
            </a:pPr>
            <a:endParaRPr lang="en-US" i="1" dirty="0"/>
          </a:p>
          <a:p>
            <a:pPr marL="0" indent="0" algn="ctr">
              <a:buNone/>
            </a:pPr>
            <a:r>
              <a:rPr lang="en-US" i="1" dirty="0"/>
              <a:t>I invite you to reach out to me for further dialogue.</a:t>
            </a:r>
          </a:p>
          <a:p>
            <a:pPr marL="0" indent="0" algn="ctr">
              <a:buNone/>
            </a:pPr>
            <a:endParaRPr lang="en-US" dirty="0"/>
          </a:p>
        </p:txBody>
      </p:sp>
      <p:sp>
        <p:nvSpPr>
          <p:cNvPr id="4" name="TextBox 3">
            <a:extLst>
              <a:ext uri="{FF2B5EF4-FFF2-40B4-BE49-F238E27FC236}">
                <a16:creationId xmlns:a16="http://schemas.microsoft.com/office/drawing/2014/main" id="{54A05E30-17FD-411F-9A9F-9391CEE7D6BA}"/>
              </a:ext>
            </a:extLst>
          </p:cNvPr>
          <p:cNvSpPr txBox="1"/>
          <p:nvPr/>
        </p:nvSpPr>
        <p:spPr>
          <a:xfrm>
            <a:off x="361805" y="610462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234365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Some Sample Check-in Exercises</a:t>
            </a:r>
          </a:p>
        </p:txBody>
      </p:sp>
      <p:sp>
        <p:nvSpPr>
          <p:cNvPr id="3" name="Content Placeholder 2"/>
          <p:cNvSpPr>
            <a:spLocks noGrp="1"/>
          </p:cNvSpPr>
          <p:nvPr>
            <p:ph sz="quarter" idx="1"/>
          </p:nvPr>
        </p:nvSpPr>
        <p:spPr/>
        <p:txBody>
          <a:bodyPr>
            <a:normAutofit/>
          </a:bodyPr>
          <a:lstStyle/>
          <a:p>
            <a:pPr lvl="1">
              <a:buNone/>
            </a:pPr>
            <a:endParaRPr lang="en-US" u="sng" dirty="0"/>
          </a:p>
          <a:p>
            <a:pPr lvl="1">
              <a:buNone/>
            </a:pPr>
            <a:r>
              <a:rPr lang="en-US" u="sng" dirty="0"/>
              <a:t>Heart-centered prayer</a:t>
            </a:r>
          </a:p>
          <a:p>
            <a:pPr lvl="1">
              <a:buNone/>
            </a:pPr>
            <a:endParaRPr lang="en-US" u="sng" dirty="0"/>
          </a:p>
          <a:p>
            <a:pPr lvl="2">
              <a:buNone/>
            </a:pPr>
            <a:r>
              <a:rPr lang="en-US" sz="2000" dirty="0"/>
              <a:t>Certainly one of the simplest check-in exercises is to pray what is in your heart and give it to God.</a:t>
            </a:r>
          </a:p>
          <a:p>
            <a:pPr lvl="1"/>
            <a:endParaRPr lang="en-US" dirty="0"/>
          </a:p>
          <a:p>
            <a:pPr lvl="1">
              <a:buNone/>
            </a:pPr>
            <a:endParaRPr lang="en-US" dirty="0"/>
          </a:p>
          <a:p>
            <a:pPr algn="ctr">
              <a:buNone/>
            </a:pPr>
            <a:r>
              <a:rPr lang="en-US" i="1" dirty="0"/>
              <a:t>Ultimately, checking in is whatever works to bring you more fully into the present moment.</a:t>
            </a:r>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en-US" dirty="0"/>
              <a:t>A Poem for Checking in</a:t>
            </a:r>
          </a:p>
        </p:txBody>
      </p:sp>
      <p:sp>
        <p:nvSpPr>
          <p:cNvPr id="3" name="Content Placeholder 2"/>
          <p:cNvSpPr>
            <a:spLocks noGrp="1"/>
          </p:cNvSpPr>
          <p:nvPr>
            <p:ph sz="quarter" idx="1"/>
          </p:nvPr>
        </p:nvSpPr>
        <p:spPr>
          <a:xfrm>
            <a:off x="457200" y="1600200"/>
            <a:ext cx="7467600" cy="434340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algn="ctr">
              <a:buNone/>
            </a:pPr>
            <a:endParaRPr lang="en-US" i="1" dirty="0"/>
          </a:p>
          <a:p>
            <a:pPr algn="ctr">
              <a:buNone/>
            </a:pPr>
            <a:r>
              <a:rPr lang="en-US" sz="2500" i="1" dirty="0"/>
              <a:t>The Guest House </a:t>
            </a:r>
            <a:br>
              <a:rPr lang="en-US" sz="2500" i="1" dirty="0"/>
            </a:br>
            <a:br>
              <a:rPr lang="en-US" sz="2500" i="1" dirty="0"/>
            </a:br>
            <a:r>
              <a:rPr lang="en-US" sz="2500" i="1" dirty="0"/>
              <a:t>This being human is a guest house. </a:t>
            </a:r>
            <a:br>
              <a:rPr lang="en-US" sz="2500" i="1" dirty="0"/>
            </a:br>
            <a:r>
              <a:rPr lang="en-US" sz="2500" i="1" dirty="0"/>
              <a:t>Every morning a new arrival. </a:t>
            </a:r>
            <a:br>
              <a:rPr lang="en-US" sz="2500" i="1" dirty="0"/>
            </a:br>
            <a:br>
              <a:rPr lang="en-US" sz="2500" i="1" dirty="0"/>
            </a:br>
            <a:r>
              <a:rPr lang="en-US" sz="2500" i="1" dirty="0"/>
              <a:t>A joy, a depression, a meanness, </a:t>
            </a:r>
            <a:br>
              <a:rPr lang="en-US" sz="2500" i="1" dirty="0"/>
            </a:br>
            <a:r>
              <a:rPr lang="en-US" sz="2500" i="1" dirty="0"/>
              <a:t>some momentary awareness comes </a:t>
            </a:r>
            <a:br>
              <a:rPr lang="en-US" sz="2500" i="1" dirty="0"/>
            </a:br>
            <a:r>
              <a:rPr lang="en-US" sz="2500" i="1" dirty="0"/>
              <a:t>as an unexpected visitor. </a:t>
            </a:r>
            <a:br>
              <a:rPr lang="en-US" sz="2500" i="1" dirty="0"/>
            </a:br>
            <a:br>
              <a:rPr lang="en-US" sz="2500" i="1" dirty="0"/>
            </a:br>
            <a:r>
              <a:rPr lang="en-US" sz="2500" i="1" dirty="0"/>
              <a:t>Welcome and entertain them all! </a:t>
            </a:r>
            <a:br>
              <a:rPr lang="en-US" sz="2500" i="1" dirty="0"/>
            </a:br>
            <a:r>
              <a:rPr lang="en-US" sz="2500" i="1" dirty="0"/>
              <a:t>Even if they're a crowd of sorrows, </a:t>
            </a:r>
            <a:br>
              <a:rPr lang="en-US" sz="2500" i="1" dirty="0"/>
            </a:br>
            <a:r>
              <a:rPr lang="en-US" sz="2500" i="1" dirty="0"/>
              <a:t>who violently sweep your house </a:t>
            </a:r>
            <a:br>
              <a:rPr lang="en-US" sz="2500" i="1" dirty="0"/>
            </a:br>
            <a:r>
              <a:rPr lang="en-US" sz="2500" i="1" dirty="0"/>
              <a:t>empty of its furniture, </a:t>
            </a:r>
            <a:br>
              <a:rPr lang="en-US" sz="2500" i="1" dirty="0"/>
            </a:br>
            <a:r>
              <a:rPr lang="en-US" sz="2500" i="1" dirty="0"/>
              <a:t>still, treat each guest honorably. </a:t>
            </a:r>
            <a:br>
              <a:rPr lang="en-US" sz="2500" i="1" dirty="0"/>
            </a:br>
            <a:r>
              <a:rPr lang="en-US" sz="2500" i="1" dirty="0"/>
              <a:t>He may be clearing you out </a:t>
            </a:r>
            <a:br>
              <a:rPr lang="en-US" sz="2500" i="1" dirty="0"/>
            </a:br>
            <a:r>
              <a:rPr lang="en-US" sz="2500" i="1" dirty="0"/>
              <a:t>for some new delight. </a:t>
            </a:r>
            <a:br>
              <a:rPr lang="en-US" sz="2500" i="1" dirty="0"/>
            </a:br>
            <a:br>
              <a:rPr lang="en-US" sz="2500" i="1" dirty="0"/>
            </a:br>
            <a:r>
              <a:rPr lang="en-US" sz="2500" i="1" dirty="0"/>
              <a:t>The dark thought, the shame, the malice, </a:t>
            </a:r>
            <a:br>
              <a:rPr lang="en-US" sz="2500" i="1" dirty="0"/>
            </a:br>
            <a:r>
              <a:rPr lang="en-US" sz="2500" i="1" dirty="0"/>
              <a:t>meet them at the door laughing, </a:t>
            </a:r>
            <a:br>
              <a:rPr lang="en-US" sz="2500" i="1" dirty="0"/>
            </a:br>
            <a:r>
              <a:rPr lang="en-US" sz="2500" i="1" dirty="0"/>
              <a:t>and invite them in. </a:t>
            </a:r>
            <a:br>
              <a:rPr lang="en-US" sz="2500" i="1" dirty="0"/>
            </a:br>
            <a:br>
              <a:rPr lang="en-US" sz="2500" i="1" dirty="0"/>
            </a:br>
            <a:r>
              <a:rPr lang="en-US" sz="2500" i="1" dirty="0"/>
              <a:t>Be grateful for whoever comes, </a:t>
            </a:r>
            <a:br>
              <a:rPr lang="en-US" sz="2500" i="1" dirty="0"/>
            </a:br>
            <a:r>
              <a:rPr lang="en-US" sz="2500" i="1" dirty="0"/>
              <a:t>because each has been sent </a:t>
            </a:r>
            <a:br>
              <a:rPr lang="en-US" sz="2500" i="1" dirty="0"/>
            </a:br>
            <a:r>
              <a:rPr lang="en-US" sz="2500" i="1" dirty="0"/>
              <a:t>as a guide from beyond.</a:t>
            </a:r>
          </a:p>
          <a:p>
            <a:pPr>
              <a:buNone/>
            </a:pPr>
            <a:endParaRPr lang="en-US" dirty="0"/>
          </a:p>
          <a:p>
            <a:pPr algn="r"/>
            <a:r>
              <a:rPr lang="en-US" dirty="0"/>
              <a:t> Rumi ~</a:t>
            </a:r>
          </a:p>
          <a:p>
            <a:endParaRPr lang="en-US" dirty="0"/>
          </a:p>
        </p:txBody>
      </p:sp>
      <p:sp>
        <p:nvSpPr>
          <p:cNvPr id="4" name="TextBox 3"/>
          <p:cNvSpPr txBox="1"/>
          <p:nvPr/>
        </p:nvSpPr>
        <p:spPr>
          <a:xfrm>
            <a:off x="457200" y="6172200"/>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Sample Prayer of Peace</a:t>
            </a:r>
          </a:p>
        </p:txBody>
      </p:sp>
      <p:sp>
        <p:nvSpPr>
          <p:cNvPr id="3" name="Content Placeholder 2"/>
          <p:cNvSpPr>
            <a:spLocks noGrp="1"/>
          </p:cNvSpPr>
          <p:nvPr>
            <p:ph sz="quarter" idx="1"/>
          </p:nvPr>
        </p:nvSpPr>
        <p:spPr>
          <a:xfrm>
            <a:off x="457200" y="1600200"/>
            <a:ext cx="7467600" cy="4572000"/>
          </a:xfrm>
        </p:spPr>
        <p:txBody>
          <a:bodyPr/>
          <a:lstStyle/>
          <a:p>
            <a:pPr algn="ctr">
              <a:buNone/>
            </a:pPr>
            <a:endParaRPr lang="en-US" dirty="0"/>
          </a:p>
          <a:p>
            <a:pPr algn="ctr">
              <a:buNone/>
            </a:pPr>
            <a:r>
              <a:rPr lang="en-US" dirty="0"/>
              <a:t>Let nothing disturb me</a:t>
            </a:r>
          </a:p>
          <a:p>
            <a:pPr algn="ctr">
              <a:buNone/>
            </a:pPr>
            <a:r>
              <a:rPr lang="en-US" dirty="0"/>
              <a:t>Let nothing frighten me</a:t>
            </a:r>
          </a:p>
          <a:p>
            <a:pPr algn="ctr">
              <a:buNone/>
            </a:pPr>
            <a:r>
              <a:rPr lang="en-US" dirty="0"/>
              <a:t>All things are changing</a:t>
            </a:r>
          </a:p>
          <a:p>
            <a:pPr algn="ctr">
              <a:buNone/>
            </a:pPr>
            <a:r>
              <a:rPr lang="en-US" dirty="0"/>
              <a:t>God alone is changeless</a:t>
            </a:r>
          </a:p>
          <a:p>
            <a:pPr algn="ctr">
              <a:buNone/>
            </a:pPr>
            <a:r>
              <a:rPr lang="en-US" dirty="0"/>
              <a:t>Patience attains the good</a:t>
            </a:r>
          </a:p>
          <a:p>
            <a:pPr algn="ctr">
              <a:buNone/>
            </a:pPr>
            <a:r>
              <a:rPr lang="en-US" dirty="0"/>
              <a:t>One who has God lacks nothing</a:t>
            </a:r>
          </a:p>
          <a:p>
            <a:pPr algn="ctr">
              <a:buNone/>
            </a:pPr>
            <a:r>
              <a:rPr lang="en-US" dirty="0"/>
              <a:t>God alone fills all our needs</a:t>
            </a:r>
          </a:p>
          <a:p>
            <a:pPr algn="ctr">
              <a:buNone/>
            </a:pPr>
            <a:endParaRPr lang="en-US" dirty="0"/>
          </a:p>
          <a:p>
            <a:pPr algn="r">
              <a:buNone/>
            </a:pPr>
            <a:r>
              <a:rPr lang="en-US" sz="1800" i="1" dirty="0"/>
              <a:t>(Theresa of Avila)</a:t>
            </a:r>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a:t>The St. Francis Prayer</a:t>
            </a:r>
          </a:p>
        </p:txBody>
      </p:sp>
      <p:sp>
        <p:nvSpPr>
          <p:cNvPr id="3" name="Content Placeholder 2"/>
          <p:cNvSpPr>
            <a:spLocks noGrp="1"/>
          </p:cNvSpPr>
          <p:nvPr>
            <p:ph sz="quarter" idx="1"/>
          </p:nvPr>
        </p:nvSpPr>
        <p:spPr/>
        <p:txBody>
          <a:bodyPr>
            <a:normAutofit fontScale="70000" lnSpcReduction="20000"/>
          </a:bodyPr>
          <a:lstStyle/>
          <a:p>
            <a:pPr algn="ctr">
              <a:buNone/>
            </a:pPr>
            <a:r>
              <a:rPr lang="en-US" dirty="0"/>
              <a:t>Lord, make me an instrument of your peace.</a:t>
            </a:r>
          </a:p>
          <a:p>
            <a:pPr algn="ctr">
              <a:buNone/>
            </a:pPr>
            <a:r>
              <a:rPr lang="en-US" dirty="0"/>
              <a:t> Where there is hatred, let me sow love;</a:t>
            </a:r>
          </a:p>
          <a:p>
            <a:pPr algn="ctr">
              <a:buNone/>
            </a:pPr>
            <a:r>
              <a:rPr lang="en-US" dirty="0"/>
              <a:t> where there is injury, pardon;</a:t>
            </a:r>
          </a:p>
          <a:p>
            <a:pPr algn="ctr">
              <a:buNone/>
            </a:pPr>
            <a:r>
              <a:rPr lang="en-US" dirty="0"/>
              <a:t> where there is doubt, faith;</a:t>
            </a:r>
          </a:p>
          <a:p>
            <a:pPr algn="ctr">
              <a:buNone/>
            </a:pPr>
            <a:r>
              <a:rPr lang="en-US" dirty="0"/>
              <a:t> where there is despair, hope;</a:t>
            </a:r>
          </a:p>
          <a:p>
            <a:pPr algn="ctr">
              <a:buNone/>
            </a:pPr>
            <a:r>
              <a:rPr lang="en-US" dirty="0"/>
              <a:t> where there is darkness, light;</a:t>
            </a:r>
          </a:p>
          <a:p>
            <a:pPr algn="ctr">
              <a:buNone/>
            </a:pPr>
            <a:r>
              <a:rPr lang="en-US" dirty="0"/>
              <a:t> and where there is sadness, joy.</a:t>
            </a:r>
          </a:p>
          <a:p>
            <a:pPr algn="ctr">
              <a:buNone/>
            </a:pPr>
            <a:r>
              <a:rPr lang="en-US" dirty="0"/>
              <a:t> </a:t>
            </a:r>
          </a:p>
          <a:p>
            <a:pPr algn="ctr">
              <a:buNone/>
            </a:pPr>
            <a:r>
              <a:rPr lang="en-US" dirty="0"/>
              <a:t>O Divine Master, grant that I may not so much seek</a:t>
            </a:r>
          </a:p>
          <a:p>
            <a:pPr algn="ctr">
              <a:buNone/>
            </a:pPr>
            <a:r>
              <a:rPr lang="en-US" dirty="0"/>
              <a:t> to be consoled as to console;</a:t>
            </a:r>
          </a:p>
          <a:p>
            <a:pPr algn="ctr">
              <a:buNone/>
            </a:pPr>
            <a:r>
              <a:rPr lang="en-US" dirty="0"/>
              <a:t> to be understood as to understand;</a:t>
            </a:r>
          </a:p>
          <a:p>
            <a:pPr algn="ctr">
              <a:buNone/>
            </a:pPr>
            <a:r>
              <a:rPr lang="en-US" dirty="0"/>
              <a:t> to be loved as to love.</a:t>
            </a:r>
          </a:p>
          <a:p>
            <a:pPr algn="ctr">
              <a:buNone/>
            </a:pPr>
            <a:r>
              <a:rPr lang="en-US" dirty="0"/>
              <a:t> For it is in giving that we receive;</a:t>
            </a:r>
          </a:p>
          <a:p>
            <a:pPr algn="ctr">
              <a:buNone/>
            </a:pPr>
            <a:r>
              <a:rPr lang="en-US" dirty="0"/>
              <a:t> it is in pardoning that we are pardoned;</a:t>
            </a:r>
          </a:p>
          <a:p>
            <a:pPr algn="ctr">
              <a:buNone/>
            </a:pPr>
            <a:r>
              <a:rPr lang="en-US" dirty="0"/>
              <a:t> and it is in dying that we are born to eternal life.</a:t>
            </a:r>
          </a:p>
          <a:p>
            <a:pPr algn="ctr">
              <a:buNone/>
            </a:pPr>
            <a:endParaRPr lang="en-US" dirty="0"/>
          </a:p>
          <a:p>
            <a:pPr algn="ctr">
              <a:buNone/>
            </a:pPr>
            <a:r>
              <a:rPr lang="en-US" dirty="0"/>
              <a:t> Amen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A Sample Clearing Exercise: </a:t>
            </a:r>
            <a:br>
              <a:rPr lang="en-US" sz="2800" dirty="0"/>
            </a:br>
            <a:r>
              <a:rPr lang="en-US" sz="2800" dirty="0"/>
              <a:t>Light Stream</a:t>
            </a:r>
          </a:p>
        </p:txBody>
      </p:sp>
      <p:sp>
        <p:nvSpPr>
          <p:cNvPr id="3" name="Content Placeholder 2"/>
          <p:cNvSpPr>
            <a:spLocks noGrp="1"/>
          </p:cNvSpPr>
          <p:nvPr>
            <p:ph sz="quarter" idx="1"/>
          </p:nvPr>
        </p:nvSpPr>
        <p:spPr>
          <a:xfrm>
            <a:off x="457200" y="1600200"/>
            <a:ext cx="7467600" cy="4343400"/>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sz="1800" dirty="0"/>
              <a:t>A good way to release any energy that is not yours.</a:t>
            </a:r>
          </a:p>
          <a:p>
            <a:r>
              <a:rPr lang="en-US" sz="1800" dirty="0">
                <a:sym typeface="Wingdings" pitchFamily="2" charset="2"/>
              </a:rPr>
              <a:t>Choose a time to take a few moments to sit with yourself.</a:t>
            </a:r>
          </a:p>
          <a:p>
            <a:r>
              <a:rPr lang="en-US" sz="1800" dirty="0"/>
              <a:t>Close your eyes and envision a stream of beautiful, gentle light streaming over you and through you.</a:t>
            </a:r>
          </a:p>
          <a:p>
            <a:r>
              <a:rPr lang="en-US" sz="1800" dirty="0"/>
              <a:t>As it streams over and through you, it washes away all energy that is not yours.</a:t>
            </a:r>
          </a:p>
          <a:p>
            <a:r>
              <a:rPr lang="en-US" sz="1800" dirty="0"/>
              <a:t>As it streams over and through you, any emotions, any feelings of weariness, and so on, are carried away with the light until they gradually dissolve.</a:t>
            </a:r>
          </a:p>
          <a:p>
            <a:r>
              <a:rPr lang="en-US" sz="1800" dirty="0"/>
              <a:t>You can see this happening, and you can notice what is being carried away, or you can just let it happen on its own.</a:t>
            </a:r>
          </a:p>
          <a:p>
            <a:r>
              <a:rPr lang="en-US" sz="1800" dirty="0"/>
              <a:t>When you feel ready, open your eyes.</a:t>
            </a:r>
          </a:p>
          <a:p>
            <a:r>
              <a:rPr lang="en-US" sz="1800" dirty="0"/>
              <a:t>Notice how you feel.</a:t>
            </a:r>
          </a:p>
          <a:p>
            <a:endParaRPr lang="en-US" sz="2000" dirty="0"/>
          </a:p>
          <a:p>
            <a:endParaRPr lang="en-US" sz="2000" dirty="0"/>
          </a:p>
          <a:p>
            <a:endParaRPr lang="en-US" sz="2000" dirty="0"/>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A Sample Clearing Exercise:</a:t>
            </a:r>
            <a:br>
              <a:rPr lang="en-US" sz="2800" dirty="0"/>
            </a:br>
            <a:r>
              <a:rPr lang="en-US" sz="2800" dirty="0"/>
              <a:t>5 Physical Separations</a:t>
            </a:r>
          </a:p>
        </p:txBody>
      </p:sp>
      <p:sp>
        <p:nvSpPr>
          <p:cNvPr id="3" name="Content Placeholder 2"/>
          <p:cNvSpPr>
            <a:spLocks noGrp="1"/>
          </p:cNvSpPr>
          <p:nvPr>
            <p:ph sz="quarter" idx="1"/>
          </p:nvPr>
        </p:nvSpPr>
        <p:spPr>
          <a:xfrm>
            <a:off x="762000" y="1524000"/>
            <a:ext cx="7467600" cy="4572000"/>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1800" dirty="0"/>
              <a:t>This is very helpful for those of us who have a tendency to try too hard </a:t>
            </a:r>
            <a:r>
              <a:rPr lang="en-US" sz="1800" dirty="0">
                <a:sym typeface="Wingdings" pitchFamily="2" charset="2"/>
              </a:rPr>
              <a:t>.</a:t>
            </a:r>
          </a:p>
          <a:p>
            <a:r>
              <a:rPr lang="en-US" sz="1800" dirty="0">
                <a:sym typeface="Wingdings" pitchFamily="2" charset="2"/>
              </a:rPr>
              <a:t>At the end of a visit, take a few moments to sit with yourself.</a:t>
            </a:r>
          </a:p>
          <a:p>
            <a:r>
              <a:rPr lang="en-US" sz="1800" dirty="0">
                <a:sym typeface="Wingdings" pitchFamily="2" charset="2"/>
              </a:rPr>
              <a:t>Choosing a part of your body, for example, your hands, notice your hands and how they look—their marbled veins (for example), the fine hairs, that mole on your third finger.</a:t>
            </a:r>
          </a:p>
          <a:p>
            <a:r>
              <a:rPr lang="en-US" sz="1800" dirty="0"/>
              <a:t>Then recall in your mind’s eye the hands of the person you have just visited.</a:t>
            </a:r>
          </a:p>
          <a:p>
            <a:r>
              <a:rPr lang="en-US" sz="1800" dirty="0"/>
              <a:t>Say to yourself, as you look at your hands, “These are my hands.”</a:t>
            </a:r>
          </a:p>
          <a:p>
            <a:r>
              <a:rPr lang="en-US" sz="1800" dirty="0"/>
              <a:t>Say to yourself, as you picture the other person’s hands, “These are so-and-so’s hands.”</a:t>
            </a:r>
          </a:p>
          <a:p>
            <a:r>
              <a:rPr lang="en-US" sz="1800" dirty="0"/>
              <a:t>Repeat this for 4 other physical aspects.</a:t>
            </a:r>
          </a:p>
          <a:p>
            <a:r>
              <a:rPr lang="en-US" sz="1800" dirty="0"/>
              <a:t>It may help to use a mirror.</a:t>
            </a:r>
          </a:p>
          <a:p>
            <a:r>
              <a:rPr lang="en-US" sz="1800" dirty="0"/>
              <a:t>When you are finished, thank God for the body God has given you. </a:t>
            </a:r>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Sample Clearing Exercise: </a:t>
            </a:r>
            <a:br>
              <a:rPr lang="en-US" sz="2800" dirty="0"/>
            </a:br>
            <a:r>
              <a:rPr lang="en-US" sz="2800" dirty="0"/>
              <a:t>Recalling your energy to yourself</a:t>
            </a:r>
          </a:p>
        </p:txBody>
      </p:sp>
      <p:sp>
        <p:nvSpPr>
          <p:cNvPr id="3" name="Content Placeholder 2"/>
          <p:cNvSpPr>
            <a:spLocks noGrp="1"/>
          </p:cNvSpPr>
          <p:nvPr>
            <p:ph sz="quarter" idx="1"/>
          </p:nvPr>
        </p:nvSpPr>
        <p:spPr>
          <a:xfrm>
            <a:off x="457200" y="1447800"/>
            <a:ext cx="7467600" cy="4873752"/>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sz="1400" dirty="0"/>
              <a:t>This is particularly helpful for those of us who can feel “burned out” at the end of a day.</a:t>
            </a:r>
          </a:p>
          <a:p>
            <a:pPr marL="457200" indent="-457200">
              <a:buFont typeface="+mj-lt"/>
              <a:buAutoNum type="arabicPeriod"/>
            </a:pPr>
            <a:r>
              <a:rPr lang="en-US" sz="1400" dirty="0"/>
              <a:t>In a quiet place, close your eyes and take a moment to relax, breathing deeply and slowly.</a:t>
            </a:r>
          </a:p>
          <a:p>
            <a:pPr marL="457200" indent="-457200">
              <a:buFont typeface="+mj-lt"/>
              <a:buAutoNum type="arabicPeriod"/>
            </a:pPr>
            <a:r>
              <a:rPr lang="en-US" sz="1400" dirty="0"/>
              <a:t>Gently review your day, as if on a map—all the places you’ve been and all the people you’ve seen.</a:t>
            </a:r>
          </a:p>
          <a:p>
            <a:pPr marL="457200" indent="-457200">
              <a:buFont typeface="+mj-lt"/>
              <a:buAutoNum type="arabicPeriod"/>
            </a:pPr>
            <a:r>
              <a:rPr lang="en-US" sz="1400" dirty="0"/>
              <a:t>Picture your journey through the day as a route on that map; then imagine all the energy you spent at each place on that route.</a:t>
            </a:r>
          </a:p>
          <a:p>
            <a:pPr marL="457200" indent="-457200">
              <a:buFont typeface="+mj-lt"/>
              <a:buAutoNum type="arabicPeriod"/>
            </a:pPr>
            <a:r>
              <a:rPr lang="en-US" sz="1400" dirty="0"/>
              <a:t>Visualize that energy “lighting up” on the map, the way that electricity looks from space.</a:t>
            </a:r>
          </a:p>
          <a:p>
            <a:pPr marL="457200" indent="-457200">
              <a:buFont typeface="+mj-lt"/>
              <a:buAutoNum type="arabicPeriod"/>
            </a:pPr>
            <a:r>
              <a:rPr lang="en-US" sz="1400" dirty="0"/>
              <a:t>Then recall all that energy to yourself: Picture it re-entering your energy field slowly and gently, returning your energy to yourself.</a:t>
            </a:r>
          </a:p>
          <a:p>
            <a:pPr marL="822960" lvl="1" indent="-457200">
              <a:spcBef>
                <a:spcPts val="600"/>
              </a:spcBef>
              <a:buFont typeface="+mj-lt"/>
              <a:buAutoNum type="arabicPeriod"/>
            </a:pPr>
            <a:r>
              <a:rPr lang="en-US" sz="1400" dirty="0"/>
              <a:t>It often helps to imagine a “filter” that the energy must pass through on its way back to you, to ensure that only your energy returns to you, and also to ensure that the energy coming back to you is refreshed and renewed.</a:t>
            </a:r>
          </a:p>
          <a:p>
            <a:pPr marL="457200" indent="-457200">
              <a:buFont typeface="+mj-lt"/>
              <a:buAutoNum type="arabicPeriod"/>
            </a:pPr>
            <a:r>
              <a:rPr lang="en-US" sz="1400" dirty="0"/>
              <a:t>You can wait in your relaxed state as this happens, or you can gently open your eyes and continue to the rest of your day (or evening), knowing that your energy will continue to return to you until it is completed.</a:t>
            </a:r>
          </a:p>
          <a:p>
            <a:pPr marL="457200" indent="-457200">
              <a:buFont typeface="+mj-lt"/>
              <a:buAutoNum type="arabicPeriod"/>
            </a:pPr>
            <a:r>
              <a:rPr lang="en-US" sz="1400" dirty="0"/>
              <a:t>Thank God for the ability to be renewed!</a:t>
            </a:r>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3"/>
              </a:rPr>
              <a:t>Office@Aldersgate-church.org</a:t>
            </a:r>
            <a:endParaRPr lang="en-US" sz="900" dirty="0"/>
          </a:p>
          <a:p>
            <a:pPr algn="r"/>
            <a:r>
              <a:rPr lang="en-US" sz="900" dirty="0"/>
              <a:t>© 2013  Laura Wall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nchor="ctr"/>
          <a:lstStyle/>
          <a:p>
            <a:pPr algn="ctr"/>
            <a:r>
              <a:rPr lang="en-US" dirty="0"/>
              <a:t>References and resources </a:t>
            </a:r>
          </a:p>
        </p:txBody>
      </p:sp>
      <p:sp>
        <p:nvSpPr>
          <p:cNvPr id="3" name="Content Placeholder 2"/>
          <p:cNvSpPr>
            <a:spLocks noGrp="1"/>
          </p:cNvSpPr>
          <p:nvPr>
            <p:ph sz="quarter" idx="1"/>
          </p:nvPr>
        </p:nvSpPr>
        <p:spPr>
          <a:xfrm>
            <a:off x="457200" y="1600200"/>
            <a:ext cx="7467600" cy="3962400"/>
          </a:xfrm>
        </p:spPr>
        <p:txBody>
          <a:bodyPr>
            <a:normAutofit/>
          </a:bodyPr>
          <a:lstStyle/>
          <a:p>
            <a:r>
              <a:rPr lang="en-US" sz="1400" dirty="0"/>
              <a:t>Buber, M.  (1958</a:t>
            </a:r>
            <a:r>
              <a:rPr lang="en-US" sz="1400" i="1" dirty="0"/>
              <a:t>).  I and Thou. </a:t>
            </a:r>
            <a:r>
              <a:rPr lang="en-US" sz="1400" dirty="0"/>
              <a:t>New York: Charles Scribner’s Sons.</a:t>
            </a:r>
          </a:p>
          <a:p>
            <a:r>
              <a:rPr lang="en-US" sz="1400" dirty="0"/>
              <a:t>Compassionate Listening Project: </a:t>
            </a:r>
            <a:r>
              <a:rPr lang="en-US" sz="1400" dirty="0">
                <a:hlinkClick r:id="rId3"/>
              </a:rPr>
              <a:t>http://www.compassionatelistening.org/</a:t>
            </a:r>
            <a:r>
              <a:rPr lang="en-US" sz="1400" dirty="0"/>
              <a:t>.</a:t>
            </a:r>
          </a:p>
          <a:p>
            <a:r>
              <a:rPr lang="en-US" sz="1400" dirty="0"/>
              <a:t>Clinebell, H. (1992). </a:t>
            </a:r>
            <a:r>
              <a:rPr lang="en-US" sz="1400" i="1" dirty="0"/>
              <a:t>Basic Types of Pastoral Care &amp; Counseling</a:t>
            </a:r>
            <a:r>
              <a:rPr lang="en-US" sz="1400" dirty="0"/>
              <a:t>. Nashville: Abingdon Press.</a:t>
            </a:r>
          </a:p>
          <a:p>
            <a:r>
              <a:rPr lang="en-US" sz="1400" dirty="0"/>
              <a:t>Annie Dillard (1999). </a:t>
            </a:r>
            <a:r>
              <a:rPr lang="en-US" sz="1400" i="1" dirty="0"/>
              <a:t>For the Time Being.</a:t>
            </a:r>
            <a:r>
              <a:rPr lang="en-US" sz="1400" dirty="0"/>
              <a:t> New York, Alfred A. Knopf</a:t>
            </a:r>
          </a:p>
          <a:p>
            <a:r>
              <a:rPr lang="en-US" sz="1400" dirty="0"/>
              <a:t>Hanh, Thich Nhat (1976). </a:t>
            </a:r>
            <a:r>
              <a:rPr lang="en-US" sz="1400" i="1" dirty="0"/>
              <a:t>The Miracle of Mindfulness.  </a:t>
            </a:r>
            <a:r>
              <a:rPr lang="en-US" sz="1400" dirty="0"/>
              <a:t>Boston, Beacon Press.</a:t>
            </a:r>
          </a:p>
          <a:p>
            <a:r>
              <a:rPr lang="en-US" sz="1400" dirty="0" err="1"/>
              <a:t>Haugk</a:t>
            </a:r>
            <a:r>
              <a:rPr lang="en-US" sz="1400" dirty="0"/>
              <a:t>, Kenneth C. (1984) </a:t>
            </a:r>
            <a:r>
              <a:rPr lang="en-US" sz="1400" i="1" dirty="0"/>
              <a:t>Christian Caregiving: a Way of Life. </a:t>
            </a:r>
            <a:r>
              <a:rPr lang="en-US" sz="1400" dirty="0"/>
              <a:t>Minneapolis, Augsburg Press.</a:t>
            </a:r>
          </a:p>
          <a:p>
            <a:r>
              <a:rPr lang="en-US" sz="1400" dirty="0" err="1"/>
              <a:t>O’Donohue</a:t>
            </a:r>
            <a:r>
              <a:rPr lang="en-US" sz="1400" dirty="0"/>
              <a:t>, John (2008). </a:t>
            </a:r>
            <a:r>
              <a:rPr lang="en-US" sz="1400" i="1" dirty="0"/>
              <a:t>To Bless the Space Between Us.  </a:t>
            </a:r>
            <a:r>
              <a:rPr lang="en-US" sz="1400" dirty="0"/>
              <a:t>New York, Doubleday.</a:t>
            </a:r>
          </a:p>
          <a:p>
            <a:r>
              <a:rPr lang="en-US" sz="1400" dirty="0"/>
              <a:t>Palmer, Parker (2004). </a:t>
            </a:r>
            <a:r>
              <a:rPr lang="en-US" sz="1400" i="1" dirty="0"/>
              <a:t>A Hidden Wholeness</a:t>
            </a:r>
            <a:r>
              <a:rPr lang="en-US" sz="1400" dirty="0"/>
              <a:t>. San Francisco: John Wiley &amp; Sons.</a:t>
            </a:r>
          </a:p>
          <a:p>
            <a:r>
              <a:rPr lang="en-US" sz="1400" dirty="0"/>
              <a:t>Remen, Rachel (2000). </a:t>
            </a:r>
            <a:r>
              <a:rPr lang="en-US" sz="1400" i="1" dirty="0"/>
              <a:t>My Grandfather’s Blessings. </a:t>
            </a:r>
            <a:r>
              <a:rPr lang="en-US" sz="1400" dirty="0"/>
              <a:t>New York, Riverhead Books.</a:t>
            </a:r>
          </a:p>
          <a:p>
            <a:r>
              <a:rPr lang="en-US" sz="1400" dirty="0"/>
              <a:t>Tutu, Desmond (2004). </a:t>
            </a:r>
            <a:r>
              <a:rPr lang="en-US" sz="1400" i="1" dirty="0"/>
              <a:t>God Has a Dream</a:t>
            </a:r>
            <a:r>
              <a:rPr lang="en-US" sz="1400" dirty="0"/>
              <a:t>. New York, Doubleday.</a:t>
            </a:r>
          </a:p>
          <a:p>
            <a:endParaRPr lang="en-US" sz="1200" dirty="0"/>
          </a:p>
        </p:txBody>
      </p:sp>
      <p:sp>
        <p:nvSpPr>
          <p:cNvPr id="4" name="TextBox 3"/>
          <p:cNvSpPr txBox="1"/>
          <p:nvPr/>
        </p:nvSpPr>
        <p:spPr>
          <a:xfrm>
            <a:off x="609600" y="6172201"/>
            <a:ext cx="7543800" cy="507831"/>
          </a:xfrm>
          <a:prstGeom prst="rect">
            <a:avLst/>
          </a:prstGeom>
          <a:noFill/>
        </p:spPr>
        <p:txBody>
          <a:bodyPr wrap="square" rtlCol="0">
            <a:spAutoFit/>
          </a:bodyPr>
          <a:lstStyle/>
          <a:p>
            <a:pPr algn="r"/>
            <a:r>
              <a:rPr lang="en-US" sz="900" dirty="0"/>
              <a:t>Aldersgate United  Methodist Church , 14230 SE Newport Way, Bellevue, WA 98006 </a:t>
            </a:r>
          </a:p>
          <a:p>
            <a:pPr algn="r"/>
            <a:r>
              <a:rPr lang="en-US" sz="900" dirty="0"/>
              <a:t> (425) 746-9800  </a:t>
            </a:r>
            <a:r>
              <a:rPr lang="en-US" sz="900" dirty="0">
                <a:hlinkClick r:id="rId4"/>
              </a:rPr>
              <a:t>Office@Aldersgate-church.org</a:t>
            </a:r>
            <a:endParaRPr lang="en-US" sz="900" dirty="0"/>
          </a:p>
          <a:p>
            <a:pPr algn="r"/>
            <a:r>
              <a:rPr lang="en-US" sz="900" dirty="0"/>
              <a:t>© 2013  Laura Wall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To Begin: Check in With yourself</a:t>
            </a:r>
          </a:p>
        </p:txBody>
      </p:sp>
      <p:sp>
        <p:nvSpPr>
          <p:cNvPr id="3" name="Content Placeholder 2"/>
          <p:cNvSpPr>
            <a:spLocks noGrp="1"/>
          </p:cNvSpPr>
          <p:nvPr>
            <p:ph sz="quarter" idx="1"/>
          </p:nvPr>
        </p:nvSpPr>
        <p:spPr>
          <a:xfrm>
            <a:off x="457200" y="1676400"/>
            <a:ext cx="7467600" cy="4419600"/>
          </a:xfrm>
        </p:spPr>
        <p:txBody>
          <a:bodyPr>
            <a:normAutofit/>
          </a:bodyPr>
          <a:lstStyle/>
          <a:p>
            <a:pPr marL="274320" lvl="2" indent="-274320">
              <a:spcBef>
                <a:spcPts val="600"/>
              </a:spcBef>
              <a:spcAft>
                <a:spcPts val="1200"/>
              </a:spcAft>
              <a:buClr>
                <a:schemeClr val="accent1"/>
              </a:buClr>
              <a:buSzPct val="70000"/>
              <a:tabLst>
                <a:tab pos="457200" algn="l"/>
              </a:tabLst>
            </a:pPr>
            <a:r>
              <a:rPr lang="en-US" sz="2000" dirty="0"/>
              <a:t>At any moment during the day—but perhaps most helpful first thing in the morning or at the end of the day—simply take a few moments to be aware of and present to your own feelings. Ask yourself these questions:</a:t>
            </a:r>
          </a:p>
          <a:p>
            <a:pPr marL="1005840" lvl="3" indent="-274320">
              <a:spcBef>
                <a:spcPts val="600"/>
              </a:spcBef>
              <a:buClr>
                <a:schemeClr val="accent1"/>
              </a:buClr>
              <a:buSzPct val="70000"/>
            </a:pPr>
            <a:r>
              <a:rPr lang="en-US" sz="2000" dirty="0"/>
              <a:t>What is in my heart today? </a:t>
            </a:r>
          </a:p>
          <a:p>
            <a:pPr marL="1005840" lvl="3" indent="-274320">
              <a:spcBef>
                <a:spcPts val="600"/>
              </a:spcBef>
              <a:buClr>
                <a:schemeClr val="accent1"/>
              </a:buClr>
              <a:buSzPct val="70000"/>
            </a:pPr>
            <a:r>
              <a:rPr lang="en-US" sz="2000" dirty="0"/>
              <a:t>How is my body feeling? </a:t>
            </a:r>
          </a:p>
          <a:p>
            <a:pPr marL="1005840" lvl="3" indent="-274320">
              <a:spcBef>
                <a:spcPts val="600"/>
              </a:spcBef>
              <a:buClr>
                <a:schemeClr val="accent1"/>
              </a:buClr>
              <a:buSzPct val="70000"/>
            </a:pPr>
            <a:r>
              <a:rPr lang="en-US" sz="2000" dirty="0"/>
              <a:t>How is my spirit today?</a:t>
            </a:r>
          </a:p>
          <a:p>
            <a:pPr marL="1005840" lvl="3" indent="-274320">
              <a:spcBef>
                <a:spcPts val="600"/>
              </a:spcBef>
              <a:buClr>
                <a:schemeClr val="accent1"/>
              </a:buClr>
              <a:buSzPct val="70000"/>
            </a:pPr>
            <a:endParaRPr lang="en-US" sz="2000" dirty="0"/>
          </a:p>
          <a:p>
            <a:pPr lvl="0">
              <a:buFont typeface="Arial" pitchFamily="34" charset="0"/>
              <a:buChar char="•"/>
            </a:pPr>
            <a:endParaRPr lang="en-US" sz="2000" i="1" dirty="0"/>
          </a:p>
          <a:p>
            <a:pPr lvl="0">
              <a:buNone/>
              <a:tabLst>
                <a:tab pos="457200" algn="l"/>
              </a:tabLst>
            </a:pPr>
            <a:r>
              <a:rPr lang="en-US" sz="2000" i="1" dirty="0"/>
              <a:t>	</a:t>
            </a:r>
          </a:p>
          <a:p>
            <a:pPr lvl="0">
              <a:buNone/>
              <a:tabLst>
                <a:tab pos="457200" algn="l"/>
              </a:tabLst>
            </a:pPr>
            <a:endParaRPr lang="en-US" sz="2000" i="1" dirty="0"/>
          </a:p>
          <a:p>
            <a:pPr lvl="0">
              <a:buNone/>
              <a:tabLst>
                <a:tab pos="457200" algn="l"/>
              </a:tabLst>
            </a:pPr>
            <a:endParaRPr lang="en-US" sz="2000" i="1" dirty="0"/>
          </a:p>
          <a:p>
            <a:pPr lvl="0">
              <a:buNone/>
              <a:tabLst>
                <a:tab pos="457200" algn="l"/>
              </a:tabLst>
            </a:pPr>
            <a:endParaRPr lang="en-US" sz="2000" i="1" dirty="0"/>
          </a:p>
          <a:p>
            <a:endParaRPr lang="en-US" dirty="0"/>
          </a:p>
        </p:txBody>
      </p:sp>
      <p:sp>
        <p:nvSpPr>
          <p:cNvPr id="4" name="TextBox 3"/>
          <p:cNvSpPr txBox="1"/>
          <p:nvPr/>
        </p:nvSpPr>
        <p:spPr>
          <a:xfrm>
            <a:off x="670095" y="4656773"/>
            <a:ext cx="7239000" cy="98488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lvl="1" algn="ctr"/>
            <a:r>
              <a:rPr lang="en-US" sz="2000" i="1" dirty="0"/>
              <a:t>Making room for awareness of everything you bring into the present moment is a wonderful way to appreciate yourself.</a:t>
            </a:r>
          </a:p>
          <a:p>
            <a:endParaRPr lang="en-US" dirty="0"/>
          </a:p>
        </p:txBody>
      </p:sp>
      <p:sp>
        <p:nvSpPr>
          <p:cNvPr id="6" name="TextBox 5"/>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Preparing for your day: Setting Your Intentions</a:t>
            </a:r>
          </a:p>
        </p:txBody>
      </p:sp>
      <p:sp>
        <p:nvSpPr>
          <p:cNvPr id="3" name="Content Placeholder 2"/>
          <p:cNvSpPr>
            <a:spLocks noGrp="1"/>
          </p:cNvSpPr>
          <p:nvPr>
            <p:ph sz="quarter" idx="1"/>
          </p:nvPr>
        </p:nvSpPr>
        <p:spPr>
          <a:xfrm>
            <a:off x="457200" y="1600200"/>
            <a:ext cx="7772400" cy="4724400"/>
          </a:xfrm>
        </p:spPr>
        <p:txBody>
          <a:bodyPr>
            <a:normAutofit/>
          </a:bodyPr>
          <a:lstStyle/>
          <a:p>
            <a:endParaRPr lang="en-US" dirty="0"/>
          </a:p>
          <a:p>
            <a:endParaRPr lang="en-US" dirty="0"/>
          </a:p>
          <a:p>
            <a:endParaRPr lang="en-US" dirty="0"/>
          </a:p>
          <a:p>
            <a:endParaRPr lang="en-US" dirty="0"/>
          </a:p>
          <a:p>
            <a:pPr algn="ctr"/>
            <a:r>
              <a:rPr lang="en-US" sz="2000" i="1" dirty="0"/>
              <a:t>Setting intentions is not meant to guarantee outcomes, </a:t>
            </a:r>
            <a:r>
              <a:rPr lang="en-US" sz="2000" dirty="0"/>
              <a:t>but rather to “tune” our aim, to help align our thoughts and hopes with our actions.</a:t>
            </a:r>
          </a:p>
          <a:p>
            <a:pPr algn="ctr"/>
            <a:r>
              <a:rPr lang="en-US" sz="2000" dirty="0"/>
              <a:t>If an intention feels forced, or uncomfortable, listen to that—you may be trying to set an intention that part of you does not support</a:t>
            </a:r>
            <a:r>
              <a:rPr lang="en-US" sz="2000" i="1" dirty="0"/>
              <a:t>.</a:t>
            </a:r>
          </a:p>
          <a:p>
            <a:pPr lvl="1"/>
            <a:r>
              <a:rPr lang="en-US" sz="1700" dirty="0"/>
              <a:t>Try returning to the “Check in With Yourself” exercise.</a:t>
            </a:r>
          </a:p>
          <a:p>
            <a:endParaRPr lang="en-US" dirty="0"/>
          </a:p>
        </p:txBody>
      </p:sp>
      <p:sp>
        <p:nvSpPr>
          <p:cNvPr id="4" name="TextBox 3"/>
          <p:cNvSpPr txBox="1"/>
          <p:nvPr/>
        </p:nvSpPr>
        <p:spPr>
          <a:xfrm>
            <a:off x="533400" y="1752600"/>
            <a:ext cx="7315200"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None/>
              <a:tabLst>
                <a:tab pos="457200" algn="l"/>
              </a:tabLst>
            </a:pPr>
            <a:r>
              <a:rPr lang="en-US" sz="2000" i="1" dirty="0"/>
              <a:t>	</a:t>
            </a:r>
            <a:r>
              <a:rPr lang="en-US" sz="2000" dirty="0"/>
              <a:t> Either with prayer, meditation, or simply a moment of silence, set your intention for this day; or, this encounter, this relationship, this goal. 	</a:t>
            </a:r>
          </a:p>
          <a:p>
            <a:pPr lvl="0">
              <a:buNone/>
              <a:tabLst>
                <a:tab pos="457200" algn="l"/>
              </a:tabLst>
            </a:pPr>
            <a:endParaRPr lang="en-US" sz="2000" i="1" dirty="0"/>
          </a:p>
        </p:txBody>
      </p:sp>
      <p:sp>
        <p:nvSpPr>
          <p:cNvPr id="7" name="TextBox 6">
            <a:extLst>
              <a:ext uri="{FF2B5EF4-FFF2-40B4-BE49-F238E27FC236}">
                <a16:creationId xmlns:a16="http://schemas.microsoft.com/office/drawing/2014/main" id="{4B9EBDE8-4CD0-4A21-9156-2CE02592E3AE}"/>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Preparing for your day: Setting Your Intentions</a:t>
            </a:r>
          </a:p>
        </p:txBody>
      </p:sp>
      <p:sp>
        <p:nvSpPr>
          <p:cNvPr id="3" name="Content Placeholder 2"/>
          <p:cNvSpPr>
            <a:spLocks noGrp="1"/>
          </p:cNvSpPr>
          <p:nvPr>
            <p:ph sz="quarter" idx="1"/>
          </p:nvPr>
        </p:nvSpPr>
        <p:spPr>
          <a:xfrm>
            <a:off x="457200" y="1600200"/>
            <a:ext cx="7772400" cy="4724400"/>
          </a:xfrm>
        </p:spPr>
        <p:txBody>
          <a:bodyPr>
            <a:normAutofit/>
          </a:bodyPr>
          <a:lstStyle/>
          <a:p>
            <a:endParaRPr lang="en-US" dirty="0"/>
          </a:p>
          <a:p>
            <a:endParaRPr lang="en-US" dirty="0"/>
          </a:p>
          <a:p>
            <a:endParaRPr lang="en-US" dirty="0"/>
          </a:p>
          <a:p>
            <a:pPr>
              <a:spcAft>
                <a:spcPts val="600"/>
              </a:spcAft>
            </a:pPr>
            <a:r>
              <a:rPr lang="en-US" dirty="0"/>
              <a:t>Sample intentions:</a:t>
            </a:r>
          </a:p>
          <a:p>
            <a:pPr>
              <a:spcAft>
                <a:spcPts val="600"/>
              </a:spcAft>
            </a:pPr>
            <a:r>
              <a:rPr lang="en-US" sz="2000" i="1" dirty="0"/>
              <a:t>I intend to maintain my calm demeanor during any stressful encounter today</a:t>
            </a:r>
            <a:r>
              <a:rPr lang="en-US" sz="2000" dirty="0"/>
              <a:t>.</a:t>
            </a:r>
          </a:p>
          <a:p>
            <a:pPr>
              <a:spcAft>
                <a:spcPts val="600"/>
              </a:spcAft>
            </a:pPr>
            <a:r>
              <a:rPr lang="en-US" sz="2000" i="1" dirty="0"/>
              <a:t>I intend to take a moment during this day to check in with myself.</a:t>
            </a:r>
          </a:p>
          <a:p>
            <a:r>
              <a:rPr lang="en-US" sz="2000" i="1" dirty="0"/>
              <a:t>I intend to practice my self-care routine today.</a:t>
            </a:r>
          </a:p>
          <a:p>
            <a:pPr marL="365760" lvl="1" indent="0">
              <a:buNone/>
            </a:pPr>
            <a:endParaRPr lang="en-US" sz="1700" dirty="0"/>
          </a:p>
          <a:p>
            <a:endParaRPr lang="en-US" dirty="0"/>
          </a:p>
        </p:txBody>
      </p:sp>
      <p:sp>
        <p:nvSpPr>
          <p:cNvPr id="4" name="TextBox 3"/>
          <p:cNvSpPr txBox="1"/>
          <p:nvPr/>
        </p:nvSpPr>
        <p:spPr>
          <a:xfrm>
            <a:off x="533400" y="1752600"/>
            <a:ext cx="73152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lgn="ctr">
              <a:buNone/>
              <a:tabLst>
                <a:tab pos="457200" algn="l"/>
              </a:tabLst>
            </a:pPr>
            <a:r>
              <a:rPr lang="en-US" sz="2000" i="1" dirty="0"/>
              <a:t>	</a:t>
            </a:r>
            <a:r>
              <a:rPr lang="en-US" sz="2000" dirty="0"/>
              <a:t> Intentions should be simple, clear, and directed toward yourself rather than another.	</a:t>
            </a:r>
          </a:p>
          <a:p>
            <a:pPr lvl="0">
              <a:buNone/>
              <a:tabLst>
                <a:tab pos="457200" algn="l"/>
              </a:tabLst>
            </a:pPr>
            <a:endParaRPr lang="en-US" sz="2000" i="1" dirty="0"/>
          </a:p>
        </p:txBody>
      </p:sp>
      <p:sp>
        <p:nvSpPr>
          <p:cNvPr id="7" name="TextBox 6">
            <a:extLst>
              <a:ext uri="{FF2B5EF4-FFF2-40B4-BE49-F238E27FC236}">
                <a16:creationId xmlns:a16="http://schemas.microsoft.com/office/drawing/2014/main" id="{4B9EBDE8-4CD0-4A21-9156-2CE02592E3AE}"/>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extLst>
      <p:ext uri="{BB962C8B-B14F-4D97-AF65-F5344CB8AC3E}">
        <p14:creationId xmlns:p14="http://schemas.microsoft.com/office/powerpoint/2010/main" val="1872098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i="1" dirty="0">
                <a:solidFill>
                  <a:schemeClr val="accent1">
                    <a:lumMod val="75000"/>
                  </a:schemeClr>
                </a:solidFill>
                <a:effectLst>
                  <a:outerShdw blurRad="38100" dist="38100" dir="2700000" algn="tl">
                    <a:srgbClr val="000000">
                      <a:alpha val="43137"/>
                    </a:srgbClr>
                  </a:outerShdw>
                </a:effectLst>
              </a:rPr>
              <a:t>Be open to the Gifts of the Day!</a:t>
            </a:r>
          </a:p>
        </p:txBody>
      </p:sp>
      <p:sp>
        <p:nvSpPr>
          <p:cNvPr id="3" name="Content Placeholder 2"/>
          <p:cNvSpPr>
            <a:spLocks noGrp="1"/>
          </p:cNvSpPr>
          <p:nvPr>
            <p:ph sz="quarter" idx="1"/>
          </p:nvPr>
        </p:nvSpPr>
        <p:spPr>
          <a:xfrm>
            <a:off x="1447800" y="1417638"/>
            <a:ext cx="5867400" cy="4678362"/>
          </a:xfrm>
          <a:ln w="38100">
            <a:solidFill>
              <a:schemeClr val="accent1"/>
            </a:solidFill>
          </a:ln>
        </p:spPr>
        <p:txBody>
          <a:bodyPr>
            <a:normAutofit/>
          </a:bodyPr>
          <a:lstStyle/>
          <a:p>
            <a:pPr algn="ctr">
              <a:buNone/>
              <a:tabLst>
                <a:tab pos="457200" algn="l"/>
              </a:tabLst>
            </a:pPr>
            <a:r>
              <a:rPr lang="en-US" sz="1800" i="1" dirty="0"/>
              <a:t>Just as you can set intentions, you can also simply open yourself to receiving the gifts of today.</a:t>
            </a:r>
          </a:p>
          <a:p>
            <a:pPr algn="ctr">
              <a:buNone/>
              <a:tabLst>
                <a:tab pos="457200" algn="l"/>
              </a:tabLst>
            </a:pPr>
            <a:endParaRPr lang="en-US" sz="1800" i="1" dirty="0"/>
          </a:p>
          <a:p>
            <a:pPr algn="ctr">
              <a:buNone/>
              <a:tabLst>
                <a:tab pos="457200" algn="l"/>
              </a:tabLst>
            </a:pPr>
            <a:r>
              <a:rPr lang="en-US" sz="1800" i="1" u="sng" dirty="0"/>
              <a:t>A sample affirmation for this</a:t>
            </a:r>
            <a:r>
              <a:rPr lang="en-US" sz="1800" i="1" dirty="0"/>
              <a:t>:</a:t>
            </a:r>
          </a:p>
          <a:p>
            <a:pPr algn="ctr">
              <a:buNone/>
              <a:tabLst>
                <a:tab pos="457200" algn="l"/>
              </a:tabLst>
            </a:pPr>
            <a:r>
              <a:rPr lang="en-US" sz="1800" i="1" dirty="0"/>
              <a:t>I open myself to receive whatever gifts today might offer me. I invite the universe to help me become aware of today’s gifts as they unfold before me.  I will take time at the end of today to reflect on those special moments, with gratitude.</a:t>
            </a:r>
          </a:p>
          <a:p>
            <a:pPr algn="ctr">
              <a:buNone/>
              <a:tabLst>
                <a:tab pos="457200" algn="l"/>
              </a:tabLst>
            </a:pPr>
            <a:endParaRPr lang="en-US" sz="2000" dirty="0"/>
          </a:p>
        </p:txBody>
      </p:sp>
      <p:pic>
        <p:nvPicPr>
          <p:cNvPr id="6" name="Picture 5" descr="Image result for shutterstock">
            <a:extLst>
              <a:ext uri="{FF2B5EF4-FFF2-40B4-BE49-F238E27FC236}">
                <a16:creationId xmlns:a16="http://schemas.microsoft.com/office/drawing/2014/main" id="{D013B53A-595A-45C4-9714-A0CCDF15A42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29012" y="4343400"/>
            <a:ext cx="1704975" cy="1554162"/>
          </a:xfrm>
          <a:prstGeom prst="rect">
            <a:avLst/>
          </a:prstGeom>
          <a:noFill/>
          <a:ln>
            <a:noFill/>
          </a:ln>
        </p:spPr>
      </p:pic>
      <p:sp>
        <p:nvSpPr>
          <p:cNvPr id="8" name="TextBox 7">
            <a:extLst>
              <a:ext uri="{FF2B5EF4-FFF2-40B4-BE49-F238E27FC236}">
                <a16:creationId xmlns:a16="http://schemas.microsoft.com/office/drawing/2014/main" id="{28248FEC-AE18-42FD-B6A3-8FBC3B561FAB}"/>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The Art of Being Present:</a:t>
            </a:r>
            <a:br>
              <a:rPr lang="en-US" sz="2400" dirty="0"/>
            </a:br>
            <a:r>
              <a:rPr lang="en-US" sz="2400" dirty="0"/>
              <a:t> Undergirding What Is</a:t>
            </a:r>
          </a:p>
        </p:txBody>
      </p:sp>
      <p:pic>
        <p:nvPicPr>
          <p:cNvPr id="5" name="Content Placeholder 4" descr="undergird_support.jpg"/>
          <p:cNvPicPr>
            <a:picLocks noGrp="1" noChangeAspect="1"/>
          </p:cNvPicPr>
          <p:nvPr>
            <p:ph sz="quarter" idx="1"/>
          </p:nvPr>
        </p:nvPicPr>
        <p:blipFill>
          <a:blip r:embed="rId3" cstate="print"/>
          <a:stretch>
            <a:fillRect/>
          </a:stretch>
        </p:blipFill>
        <p:spPr>
          <a:xfrm>
            <a:off x="2362200" y="2590800"/>
            <a:ext cx="3711974" cy="2470150"/>
          </a:xfrm>
          <a:prstGeom prst="rect">
            <a:avLst/>
          </a:prstGeom>
        </p:spPr>
      </p:pic>
      <p:sp>
        <p:nvSpPr>
          <p:cNvPr id="6" name="TextBox 5">
            <a:extLst>
              <a:ext uri="{FF2B5EF4-FFF2-40B4-BE49-F238E27FC236}">
                <a16:creationId xmlns:a16="http://schemas.microsoft.com/office/drawing/2014/main" id="{81D75A39-1EFF-426F-BCF6-17C818FD277E}"/>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The Art of Being Present:</a:t>
            </a:r>
            <a:br>
              <a:rPr lang="en-US" sz="2400" dirty="0"/>
            </a:br>
            <a:r>
              <a:rPr lang="en-US" sz="2400" dirty="0"/>
              <a:t> Undergirding </a:t>
            </a:r>
            <a:r>
              <a:rPr lang="en-US" sz="2400" i="1" dirty="0"/>
              <a:t>What Is</a:t>
            </a:r>
          </a:p>
        </p:txBody>
      </p:sp>
      <p:sp>
        <p:nvSpPr>
          <p:cNvPr id="3" name="Content Placeholder 2"/>
          <p:cNvSpPr>
            <a:spLocks noGrp="1"/>
          </p:cNvSpPr>
          <p:nvPr>
            <p:ph sz="quarter" idx="1"/>
          </p:nvPr>
        </p:nvSpPr>
        <p:spPr>
          <a:xfrm>
            <a:off x="457200" y="2514600"/>
            <a:ext cx="7467600" cy="3505200"/>
          </a:xfrm>
        </p:spPr>
        <p:txBody>
          <a:bodyPr>
            <a:normAutofit fontScale="92500"/>
          </a:bodyPr>
          <a:lstStyle/>
          <a:p>
            <a:pPr>
              <a:spcAft>
                <a:spcPts val="600"/>
              </a:spcAft>
            </a:pPr>
            <a:r>
              <a:rPr lang="en-US" sz="1900" dirty="0"/>
              <a:t>Reality doesn’t say, “Why don’t you take a few more steps on the path, and then  and I’ll meet you there.” Reality is right here in this moment with us.</a:t>
            </a:r>
          </a:p>
          <a:p>
            <a:r>
              <a:rPr lang="en-US" sz="1900" dirty="0"/>
              <a:t>The first step in being present to yourself, then, is to </a:t>
            </a:r>
            <a:r>
              <a:rPr lang="en-US" sz="1900" i="1" u="sng" dirty="0"/>
              <a:t>absolutely accept who, what, and how you are in this present moment: </a:t>
            </a:r>
          </a:p>
          <a:p>
            <a:pPr lvl="1">
              <a:spcBef>
                <a:spcPts val="1200"/>
              </a:spcBef>
            </a:pPr>
            <a:r>
              <a:rPr lang="en-US" sz="1900" i="1" dirty="0"/>
              <a:t>What you feel, both in your emotions, and your body; </a:t>
            </a:r>
          </a:p>
          <a:p>
            <a:pPr lvl="1"/>
            <a:r>
              <a:rPr lang="en-US" sz="1900" i="1" dirty="0"/>
              <a:t>What you think or believe; </a:t>
            </a:r>
          </a:p>
          <a:p>
            <a:pPr lvl="1"/>
            <a:r>
              <a:rPr lang="en-US" sz="1900" i="1" dirty="0"/>
              <a:t>What you notice—your perceptions.</a:t>
            </a:r>
          </a:p>
          <a:p>
            <a:pPr lvl="1"/>
            <a:endParaRPr lang="en-US" sz="1900" i="1" dirty="0"/>
          </a:p>
          <a:p>
            <a:r>
              <a:rPr lang="en-US" sz="1900" dirty="0"/>
              <a:t>This is undergirding what is.</a:t>
            </a:r>
          </a:p>
          <a:p>
            <a:endParaRPr lang="en-US" i="1" dirty="0"/>
          </a:p>
        </p:txBody>
      </p:sp>
      <p:sp>
        <p:nvSpPr>
          <p:cNvPr id="4" name="TextBox 3"/>
          <p:cNvSpPr txBox="1"/>
          <p:nvPr/>
        </p:nvSpPr>
        <p:spPr>
          <a:xfrm>
            <a:off x="533400" y="1819992"/>
            <a:ext cx="7391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buNone/>
            </a:pPr>
            <a:r>
              <a:rPr lang="en-US" sz="2400" b="1" i="1" dirty="0"/>
              <a:t>This Moment Meets Us Where We Are</a:t>
            </a:r>
            <a:endParaRPr lang="en-US" b="1" i="1" dirty="0"/>
          </a:p>
        </p:txBody>
      </p:sp>
      <p:sp>
        <p:nvSpPr>
          <p:cNvPr id="7" name="TextBox 6">
            <a:extLst>
              <a:ext uri="{FF2B5EF4-FFF2-40B4-BE49-F238E27FC236}">
                <a16:creationId xmlns:a16="http://schemas.microsoft.com/office/drawing/2014/main" id="{4D06FB9B-CC60-4F18-BC4B-DFEC4F8440CA}"/>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en-US" sz="2400" dirty="0"/>
              <a:t>The art of Being Present:</a:t>
            </a:r>
            <a:br>
              <a:rPr lang="en-US" sz="2400" dirty="0"/>
            </a:br>
            <a:r>
              <a:rPr lang="en-US" sz="2400" dirty="0"/>
              <a:t> Undergirding What Is</a:t>
            </a:r>
          </a:p>
        </p:txBody>
      </p:sp>
      <p:sp>
        <p:nvSpPr>
          <p:cNvPr id="3" name="Content Placeholder 2"/>
          <p:cNvSpPr>
            <a:spLocks noGrp="1"/>
          </p:cNvSpPr>
          <p:nvPr>
            <p:ph sz="quarter" idx="1"/>
          </p:nvPr>
        </p:nvSpPr>
        <p:spPr>
          <a:xfrm>
            <a:off x="228600" y="1600200"/>
            <a:ext cx="7924800" cy="2057400"/>
          </a:xfrm>
        </p:spPr>
        <p:txBody>
          <a:bodyPr>
            <a:normAutofit/>
          </a:bodyPr>
          <a:lstStyle/>
          <a:p>
            <a:pPr algn="ctr">
              <a:buNone/>
            </a:pPr>
            <a:r>
              <a:rPr lang="en-US" i="1" u="sng" dirty="0"/>
              <a:t>Affirmations for Undergirding</a:t>
            </a:r>
            <a:r>
              <a:rPr lang="en-US" i="1" dirty="0"/>
              <a:t>:</a:t>
            </a:r>
          </a:p>
          <a:p>
            <a:pPr lvl="1" algn="ctr">
              <a:spcBef>
                <a:spcPts val="1200"/>
              </a:spcBef>
            </a:pPr>
            <a:r>
              <a:rPr lang="en-US" i="1" dirty="0"/>
              <a:t>I accept and support myself exactly as I am in this moment. </a:t>
            </a:r>
          </a:p>
          <a:p>
            <a:pPr lvl="1" algn="ctr"/>
            <a:r>
              <a:rPr lang="en-US" i="1" dirty="0"/>
              <a:t>I accept everything that I feel, think and sense in this moment.</a:t>
            </a:r>
          </a:p>
          <a:p>
            <a:pPr marL="365760" lvl="1" indent="0" algn="ctr">
              <a:buNone/>
            </a:pPr>
            <a:endParaRPr lang="en-US" i="1" dirty="0"/>
          </a:p>
          <a:p>
            <a:pPr lvl="1" algn="ctr"/>
            <a:endParaRPr lang="en-US" i="1" dirty="0"/>
          </a:p>
        </p:txBody>
      </p:sp>
      <p:pic>
        <p:nvPicPr>
          <p:cNvPr id="6" name="Picture 5" descr="candle.jpg"/>
          <p:cNvPicPr>
            <a:picLocks noChangeAspect="1"/>
          </p:cNvPicPr>
          <p:nvPr/>
        </p:nvPicPr>
        <p:blipFill>
          <a:blip r:embed="rId3" cstate="print"/>
          <a:stretch>
            <a:fillRect/>
          </a:stretch>
        </p:blipFill>
        <p:spPr>
          <a:xfrm>
            <a:off x="5857875" y="3810000"/>
            <a:ext cx="2143125" cy="2143125"/>
          </a:xfrm>
          <a:prstGeom prst="rect">
            <a:avLst/>
          </a:prstGeom>
        </p:spPr>
      </p:pic>
      <p:sp>
        <p:nvSpPr>
          <p:cNvPr id="7" name="TextBox 6">
            <a:extLst>
              <a:ext uri="{FF2B5EF4-FFF2-40B4-BE49-F238E27FC236}">
                <a16:creationId xmlns:a16="http://schemas.microsoft.com/office/drawing/2014/main" id="{95FE62B9-813D-464C-A3D6-8957F8D06C50}"/>
              </a:ext>
            </a:extLst>
          </p:cNvPr>
          <p:cNvSpPr txBox="1"/>
          <p:nvPr/>
        </p:nvSpPr>
        <p:spPr>
          <a:xfrm>
            <a:off x="457200" y="6172200"/>
            <a:ext cx="7543800" cy="369332"/>
          </a:xfrm>
          <a:prstGeom prst="rect">
            <a:avLst/>
          </a:prstGeom>
          <a:noFill/>
        </p:spPr>
        <p:txBody>
          <a:bodyPr wrap="square" rtlCol="0">
            <a:spAutoFit/>
          </a:bodyPr>
          <a:lstStyle/>
          <a:p>
            <a:pPr algn="r"/>
            <a:r>
              <a:rPr lang="en-US" sz="900" dirty="0"/>
              <a:t> Find Your Way Counseling </a:t>
            </a:r>
          </a:p>
          <a:p>
            <a:pPr algn="r"/>
            <a:r>
              <a:rPr lang="en-US" sz="900" dirty="0"/>
              <a:t>© 2021  Laura Wall </a:t>
            </a:r>
          </a:p>
        </p:txBody>
      </p:sp>
      <p:sp>
        <p:nvSpPr>
          <p:cNvPr id="4" name="Rectangle 3">
            <a:extLst>
              <a:ext uri="{FF2B5EF4-FFF2-40B4-BE49-F238E27FC236}">
                <a16:creationId xmlns:a16="http://schemas.microsoft.com/office/drawing/2014/main" id="{19849113-6587-4FB5-9658-105B4BF044DA}"/>
              </a:ext>
            </a:extLst>
          </p:cNvPr>
          <p:cNvSpPr/>
          <p:nvPr/>
        </p:nvSpPr>
        <p:spPr>
          <a:xfrm>
            <a:off x="838200" y="4038600"/>
            <a:ext cx="4724400"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1" algn="ctr"/>
            <a:r>
              <a:rPr lang="en-US" i="1" dirty="0">
                <a:ln>
                  <a:solidFill>
                    <a:schemeClr val="accent1">
                      <a:lumMod val="60000"/>
                      <a:lumOff val="40000"/>
                    </a:schemeClr>
                  </a:solidFill>
                </a:ln>
              </a:rPr>
              <a:t>I accept the present moment in all its beauty and potential.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13291</TotalTime>
  <Words>2698</Words>
  <Application>Microsoft Office PowerPoint</Application>
  <PresentationFormat>On-screen Show (4:3)</PresentationFormat>
  <Paragraphs>293</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Century Schoolbook</vt:lpstr>
      <vt:lpstr>Wingdings</vt:lpstr>
      <vt:lpstr>Wingdings 2</vt:lpstr>
      <vt:lpstr>Oriel</vt:lpstr>
      <vt:lpstr>Gentle Practices</vt:lpstr>
      <vt:lpstr>Gentle Practices</vt:lpstr>
      <vt:lpstr>To Begin: Check in With yourself</vt:lpstr>
      <vt:lpstr>Preparing for your day: Setting Your Intentions</vt:lpstr>
      <vt:lpstr>Preparing for your day: Setting Your Intentions</vt:lpstr>
      <vt:lpstr>Be open to the Gifts of the Day!</vt:lpstr>
      <vt:lpstr>The Art of Being Present:  Undergirding What Is</vt:lpstr>
      <vt:lpstr>The Art of Being Present:  Undergirding What Is</vt:lpstr>
      <vt:lpstr>The art of Being Present:  Undergirding What Is</vt:lpstr>
      <vt:lpstr>The art of Being Present:  Inviting the Peace</vt:lpstr>
      <vt:lpstr>The Art of Being Present:  Entering the Silence </vt:lpstr>
      <vt:lpstr>Silence is a Gift in this busy, crowded world</vt:lpstr>
      <vt:lpstr>Reflections on Silence</vt:lpstr>
      <vt:lpstr>Take A Moment of Silence</vt:lpstr>
      <vt:lpstr>The Art of Listening</vt:lpstr>
      <vt:lpstr>The Art of Listening – to Yourself!</vt:lpstr>
      <vt:lpstr>Listening as a Dialogue</vt:lpstr>
      <vt:lpstr>Some Sample Check-in Exercises</vt:lpstr>
      <vt:lpstr>Some Sample Check-in Exercises</vt:lpstr>
      <vt:lpstr>Some Sample Check-in Exercises</vt:lpstr>
      <vt:lpstr>A Poem for Checking in</vt:lpstr>
      <vt:lpstr>A Sample Prayer of Peace</vt:lpstr>
      <vt:lpstr>The St. Francis Prayer</vt:lpstr>
      <vt:lpstr>A Sample Clearing Exercise:  Light Stream</vt:lpstr>
      <vt:lpstr>A Sample Clearing Exercise: 5 Physical Separations</vt:lpstr>
      <vt:lpstr>Sample Clearing Exercise:  Recalling your energy to yourself</vt:lpstr>
      <vt:lpstr>References and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Aldersgate Pastoral Care Training</dc:title>
  <dc:creator>Laura</dc:creator>
  <cp:lastModifiedBy>Laura Wall</cp:lastModifiedBy>
  <cp:revision>732</cp:revision>
  <dcterms:created xsi:type="dcterms:W3CDTF">2012-12-21T15:52:50Z</dcterms:created>
  <dcterms:modified xsi:type="dcterms:W3CDTF">2021-02-15T15:55:20Z</dcterms:modified>
</cp:coreProperties>
</file>